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6" r:id="rId11"/>
    <p:sldId id="278" r:id="rId12"/>
    <p:sldId id="273" r:id="rId13"/>
    <p:sldId id="267" r:id="rId14"/>
    <p:sldId id="268" r:id="rId15"/>
    <p:sldId id="279" r:id="rId16"/>
    <p:sldId id="272" r:id="rId17"/>
    <p:sldId id="269" r:id="rId18"/>
    <p:sldId id="270" r:id="rId19"/>
    <p:sldId id="280" r:id="rId20"/>
    <p:sldId id="271" r:id="rId21"/>
    <p:sldId id="281" r:id="rId22"/>
    <p:sldId id="276" r:id="rId23"/>
    <p:sldId id="274" r:id="rId24"/>
    <p:sldId id="275" r:id="rId25"/>
    <p:sldId id="277"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pieChart>
        <c:varyColors val="1"/>
        <c:ser>
          <c:idx val="0"/>
          <c:order val="0"/>
          <c:cat>
            <c:strRef>
              <c:f>Sheet1!$A$1:$A$4</c:f>
              <c:strCache>
                <c:ptCount val="4"/>
                <c:pt idx="0">
                  <c:v>MM</c:v>
                </c:pt>
                <c:pt idx="1">
                  <c:v>MF</c:v>
                </c:pt>
                <c:pt idx="2">
                  <c:v>FM</c:v>
                </c:pt>
                <c:pt idx="3">
                  <c:v>FF</c:v>
                </c:pt>
              </c:strCache>
            </c:strRef>
          </c:cat>
          <c:val>
            <c:numRef>
              <c:f>Sheet1!$B$1:$B$4</c:f>
              <c:numCache>
                <c:formatCode>General</c:formatCode>
                <c:ptCount val="4"/>
                <c:pt idx="0">
                  <c:v>7</c:v>
                </c:pt>
                <c:pt idx="1">
                  <c:v>16</c:v>
                </c:pt>
                <c:pt idx="2">
                  <c:v>8</c:v>
                </c:pt>
                <c:pt idx="3">
                  <c:v>11</c:v>
                </c:pt>
              </c:numCache>
            </c:numRef>
          </c:val>
        </c:ser>
        <c:firstSliceAng val="0"/>
      </c:pieChart>
    </c:plotArea>
    <c:legend>
      <c:legendPos val="r"/>
      <c:layout/>
    </c:legend>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A2FFBD6-AADF-417E-ABAB-7EBD47E825E9}" type="datetimeFigureOut">
              <a:rPr lang="en-US" smtClean="0"/>
              <a:pPr/>
              <a:t>6/9/2010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4BB8210-6235-4652-9D7B-04192857948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2FFBD6-AADF-417E-ABAB-7EBD47E825E9}"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BB8210-6235-4652-9D7B-0419285794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2FFBD6-AADF-417E-ABAB-7EBD47E825E9}"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BB8210-6235-4652-9D7B-0419285794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A2FFBD6-AADF-417E-ABAB-7EBD47E825E9}" type="datetimeFigureOut">
              <a:rPr lang="en-US" smtClean="0"/>
              <a:pPr/>
              <a:t>6/9/2010</a:t>
            </a:fld>
            <a:endParaRPr lang="en-US"/>
          </a:p>
        </p:txBody>
      </p:sp>
      <p:sp>
        <p:nvSpPr>
          <p:cNvPr id="9" name="Slide Number Placeholder 8"/>
          <p:cNvSpPr>
            <a:spLocks noGrp="1"/>
          </p:cNvSpPr>
          <p:nvPr>
            <p:ph type="sldNum" sz="quarter" idx="15"/>
          </p:nvPr>
        </p:nvSpPr>
        <p:spPr/>
        <p:txBody>
          <a:bodyPr rtlCol="0"/>
          <a:lstStyle/>
          <a:p>
            <a:fld id="{24BB8210-6235-4652-9D7B-041928579481}"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A2FFBD6-AADF-417E-ABAB-7EBD47E825E9}" type="datetimeFigureOut">
              <a:rPr lang="en-US" smtClean="0"/>
              <a:pPr/>
              <a:t>6/9/2010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4BB8210-6235-4652-9D7B-04192857948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A2FFBD6-AADF-417E-ABAB-7EBD47E825E9}"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BB8210-6235-4652-9D7B-041928579481}"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A2FFBD6-AADF-417E-ABAB-7EBD47E825E9}" type="datetimeFigureOut">
              <a:rPr lang="en-US" smtClean="0"/>
              <a:pPr/>
              <a:t>6/9/2010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BB8210-6235-4652-9D7B-041928579481}"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A2FFBD6-AADF-417E-ABAB-7EBD47E825E9}" type="datetimeFigureOut">
              <a:rPr lang="en-US" smtClean="0"/>
              <a:pPr/>
              <a:t>6/9/2010</a:t>
            </a:fld>
            <a:endParaRPr lang="en-US"/>
          </a:p>
        </p:txBody>
      </p:sp>
      <p:sp>
        <p:nvSpPr>
          <p:cNvPr id="7" name="Slide Number Placeholder 6"/>
          <p:cNvSpPr>
            <a:spLocks noGrp="1"/>
          </p:cNvSpPr>
          <p:nvPr>
            <p:ph type="sldNum" sz="quarter" idx="11"/>
          </p:nvPr>
        </p:nvSpPr>
        <p:spPr/>
        <p:txBody>
          <a:bodyPr rtlCol="0"/>
          <a:lstStyle/>
          <a:p>
            <a:fld id="{24BB8210-6235-4652-9D7B-041928579481}"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2FFBD6-AADF-417E-ABAB-7EBD47E825E9}" type="datetimeFigureOut">
              <a:rPr lang="en-US" smtClean="0"/>
              <a:pPr/>
              <a:t>6/9/2010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BB8210-6235-4652-9D7B-0419285794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A2FFBD6-AADF-417E-ABAB-7EBD47E825E9}" type="datetimeFigureOut">
              <a:rPr lang="en-US" smtClean="0"/>
              <a:pPr/>
              <a:t>6/9/2010</a:t>
            </a:fld>
            <a:endParaRPr lang="en-US"/>
          </a:p>
        </p:txBody>
      </p:sp>
      <p:sp>
        <p:nvSpPr>
          <p:cNvPr id="22" name="Slide Number Placeholder 21"/>
          <p:cNvSpPr>
            <a:spLocks noGrp="1"/>
          </p:cNvSpPr>
          <p:nvPr>
            <p:ph type="sldNum" sz="quarter" idx="15"/>
          </p:nvPr>
        </p:nvSpPr>
        <p:spPr/>
        <p:txBody>
          <a:bodyPr rtlCol="0"/>
          <a:lstStyle/>
          <a:p>
            <a:fld id="{24BB8210-6235-4652-9D7B-041928579481}"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A2FFBD6-AADF-417E-ABAB-7EBD47E825E9}" type="datetimeFigureOut">
              <a:rPr lang="en-US" smtClean="0"/>
              <a:pPr/>
              <a:t>6/9/2010</a:t>
            </a:fld>
            <a:endParaRPr lang="en-US"/>
          </a:p>
        </p:txBody>
      </p:sp>
      <p:sp>
        <p:nvSpPr>
          <p:cNvPr id="18" name="Slide Number Placeholder 17"/>
          <p:cNvSpPr>
            <a:spLocks noGrp="1"/>
          </p:cNvSpPr>
          <p:nvPr>
            <p:ph type="sldNum" sz="quarter" idx="11"/>
          </p:nvPr>
        </p:nvSpPr>
        <p:spPr/>
        <p:txBody>
          <a:bodyPr rtlCol="0"/>
          <a:lstStyle/>
          <a:p>
            <a:fld id="{24BB8210-6235-4652-9D7B-041928579481}"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A2FFBD6-AADF-417E-ABAB-7EBD47E825E9}" type="datetimeFigureOut">
              <a:rPr lang="en-US" smtClean="0"/>
              <a:pPr/>
              <a:t>6/9/2010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4BB8210-6235-4652-9D7B-04192857948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writinguniversitypapers.com/images/check_mark.jpg"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writinguniversitypapers.com/images/check_mark.jpg"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lightguardsystems.com/companyHistory.shtml" TargetMode="External"/><Relationship Id="rId2" Type="http://schemas.openxmlformats.org/officeDocument/2006/relationships/hyperlink" Target="http://www.dot.state.pa.us/Pedestrian/web/laws.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writinguniversitypapers.com/images/check_mark.jpg"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590800"/>
            <a:ext cx="7391400" cy="1894362"/>
          </a:xfrm>
        </p:spPr>
        <p:txBody>
          <a:bodyPr>
            <a:normAutofit/>
          </a:bodyPr>
          <a:lstStyle/>
          <a:p>
            <a:pPr algn="ctr"/>
            <a:r>
              <a:rPr lang="en-US" sz="3600" dirty="0" smtClean="0"/>
              <a:t>Observational Study:</a:t>
            </a:r>
            <a:br>
              <a:rPr lang="en-US" sz="3600" dirty="0" smtClean="0"/>
            </a:br>
            <a:r>
              <a:rPr lang="en-US" sz="3600" dirty="0" smtClean="0"/>
              <a:t>Pedestrians Right of Way</a:t>
            </a:r>
            <a:endParaRPr lang="en-US" sz="3600" dirty="0"/>
          </a:p>
        </p:txBody>
      </p:sp>
      <p:sp>
        <p:nvSpPr>
          <p:cNvPr id="3" name="Subtitle 2"/>
          <p:cNvSpPr>
            <a:spLocks noGrp="1"/>
          </p:cNvSpPr>
          <p:nvPr>
            <p:ph type="subTitle" idx="1"/>
          </p:nvPr>
        </p:nvSpPr>
        <p:spPr>
          <a:xfrm>
            <a:off x="2286000" y="5181600"/>
            <a:ext cx="6172200" cy="1371600"/>
          </a:xfrm>
        </p:spPr>
        <p:txBody>
          <a:bodyPr/>
          <a:lstStyle/>
          <a:p>
            <a:pPr algn="ctr"/>
            <a:r>
              <a:rPr lang="en-US" dirty="0" smtClean="0"/>
              <a:t>Kiera Kenney</a:t>
            </a:r>
          </a:p>
          <a:p>
            <a:pPr algn="ctr"/>
            <a:r>
              <a:rPr lang="en-US" dirty="0" smtClean="0"/>
              <a:t>Liz </a:t>
            </a:r>
            <a:r>
              <a:rPr lang="en-US" dirty="0" err="1" smtClean="0"/>
              <a:t>Lewallen</a:t>
            </a:r>
            <a:endParaRPr lang="en-US" dirty="0" smtClean="0"/>
          </a:p>
          <a:p>
            <a:pPr algn="ctr"/>
            <a:r>
              <a:rPr lang="en-US" dirty="0" smtClean="0"/>
              <a:t>Jason </a:t>
            </a:r>
            <a:r>
              <a:rPr lang="en-US" dirty="0" err="1" smtClean="0"/>
              <a:t>Sarvey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Proportion Z-Test</a:t>
            </a:r>
            <a:endParaRPr lang="en-US" dirty="0"/>
          </a:p>
        </p:txBody>
      </p:sp>
      <p:sp>
        <p:nvSpPr>
          <p:cNvPr id="3" name="Content Placeholder 2"/>
          <p:cNvSpPr>
            <a:spLocks noGrp="1"/>
          </p:cNvSpPr>
          <p:nvPr>
            <p:ph sz="quarter" idx="1"/>
          </p:nvPr>
        </p:nvSpPr>
        <p:spPr>
          <a:xfrm>
            <a:off x="457200" y="1600200"/>
            <a:ext cx="7924800" cy="4873752"/>
          </a:xfrm>
        </p:spPr>
        <p:txBody>
          <a:bodyPr>
            <a:normAutofit fontScale="92500" lnSpcReduction="10000"/>
          </a:bodyPr>
          <a:lstStyle/>
          <a:p>
            <a:r>
              <a:rPr lang="en-US" dirty="0" smtClean="0"/>
              <a:t>Hypothesis:</a:t>
            </a:r>
          </a:p>
          <a:p>
            <a:pPr lvl="1"/>
            <a:r>
              <a:rPr lang="en-US" dirty="0" smtClean="0"/>
              <a:t>Ho: Pm=Ps</a:t>
            </a:r>
          </a:p>
          <a:p>
            <a:pPr lvl="1"/>
            <a:r>
              <a:rPr lang="en-US" dirty="0" smtClean="0"/>
              <a:t>Ha: Pm&gt;Ps</a:t>
            </a:r>
          </a:p>
          <a:p>
            <a:r>
              <a:rPr lang="en-US" dirty="0" smtClean="0"/>
              <a:t>Test Statistic:</a:t>
            </a:r>
          </a:p>
          <a:p>
            <a:endParaRPr lang="en-US" dirty="0" smtClean="0"/>
          </a:p>
          <a:p>
            <a:endParaRPr lang="en-US" dirty="0" smtClean="0"/>
          </a:p>
          <a:p>
            <a:r>
              <a:rPr lang="en-US" dirty="0" smtClean="0"/>
              <a:t>P-Value:</a:t>
            </a:r>
          </a:p>
          <a:p>
            <a:pPr lvl="1"/>
            <a:r>
              <a:rPr lang="en-US" dirty="0" smtClean="0"/>
              <a:t>P(z&gt;1.791)= 0.0366</a:t>
            </a:r>
          </a:p>
          <a:p>
            <a:r>
              <a:rPr lang="en-US" dirty="0" smtClean="0"/>
              <a:t>Conclusion:</a:t>
            </a:r>
          </a:p>
          <a:p>
            <a:pPr lvl="1"/>
            <a:r>
              <a:rPr lang="en-US" dirty="0" smtClean="0"/>
              <a:t>We reject Ho because our p-value, which is 0.0366 is less than </a:t>
            </a:r>
            <a:r>
              <a:rPr lang="el-GR" dirty="0" smtClean="0"/>
              <a:t>α</a:t>
            </a:r>
            <a:r>
              <a:rPr lang="en-US" dirty="0" smtClean="0"/>
              <a:t>= 0.05.</a:t>
            </a:r>
          </a:p>
          <a:p>
            <a:pPr lvl="1"/>
            <a:r>
              <a:rPr lang="en-US" dirty="0" smtClean="0"/>
              <a:t>We have sufficient evidence that the proportion of people allowing crossing at the Montgomeryville mall is greater than the people allowing crossing at Wegmans Supermarket. </a:t>
            </a:r>
          </a:p>
          <a:p>
            <a:endParaRPr lang="en-US" dirty="0" smtClean="0"/>
          </a:p>
          <a:p>
            <a:endParaRPr lang="en-US" dirty="0" smtClean="0"/>
          </a:p>
          <a:p>
            <a:endParaRPr lang="en-US" dirty="0" smtClean="0"/>
          </a:p>
          <a:p>
            <a:pPr lvl="1"/>
            <a:endParaRPr lang="en-US" dirty="0" smtClean="0"/>
          </a:p>
          <a:p>
            <a:pPr lvl="1"/>
            <a:endParaRPr lang="en-US" dirty="0"/>
          </a:p>
        </p:txBody>
      </p:sp>
      <p:pic>
        <p:nvPicPr>
          <p:cNvPr id="4" name="Picture 17" descr="3b89201e720c3d06084f28af4f7e3d5e"/>
          <p:cNvPicPr>
            <a:picLocks noChangeAspect="1" noChangeArrowheads="1"/>
          </p:cNvPicPr>
          <p:nvPr/>
        </p:nvPicPr>
        <p:blipFill>
          <a:blip r:embed="rId2" cstate="print"/>
          <a:srcRect/>
          <a:stretch>
            <a:fillRect/>
          </a:stretch>
        </p:blipFill>
        <p:spPr bwMode="auto">
          <a:xfrm>
            <a:off x="1129394" y="2971800"/>
            <a:ext cx="2461532" cy="685800"/>
          </a:xfrm>
          <a:prstGeom prst="rect">
            <a:avLst/>
          </a:prstGeom>
          <a:noFill/>
          <a:ln w="12700">
            <a:noFill/>
            <a:miter lim="800000"/>
            <a:headEnd/>
            <a:tailEnd/>
          </a:ln>
        </p:spPr>
      </p:pic>
      <p:sp>
        <p:nvSpPr>
          <p:cNvPr id="5" name="Right Arrow 4"/>
          <p:cNvSpPr/>
          <p:nvPr/>
        </p:nvSpPr>
        <p:spPr>
          <a:xfrm>
            <a:off x="3733800" y="3124200"/>
            <a:ext cx="6858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572000" y="3124200"/>
            <a:ext cx="1905000" cy="369332"/>
          </a:xfrm>
          <a:prstGeom prst="rect">
            <a:avLst/>
          </a:prstGeom>
          <a:noFill/>
          <a:ln>
            <a:noFill/>
          </a:ln>
        </p:spPr>
        <p:txBody>
          <a:bodyPr wrap="square" rtlCol="0">
            <a:spAutoFit/>
          </a:bodyPr>
          <a:lstStyle/>
          <a:p>
            <a:r>
              <a:rPr lang="en-US" dirty="0" smtClean="0"/>
              <a:t>Z= 1.791</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www.ameri-val.com/images/montgomerymall-full.jpg"/>
          <p:cNvPicPr>
            <a:picLocks noChangeAspect="1" noChangeArrowheads="1"/>
          </p:cNvPicPr>
          <p:nvPr/>
        </p:nvPicPr>
        <p:blipFill>
          <a:blip r:embed="rId2" cstate="print"/>
          <a:srcRect l="30556" t="20643" r="33170" b="19227"/>
          <a:stretch>
            <a:fillRect/>
          </a:stretch>
        </p:blipFill>
        <p:spPr bwMode="auto">
          <a:xfrm>
            <a:off x="381000" y="4166287"/>
            <a:ext cx="1981200" cy="2463113"/>
          </a:xfrm>
          <a:prstGeom prst="rect">
            <a:avLst/>
          </a:prstGeom>
          <a:noFill/>
        </p:spPr>
      </p:pic>
      <p:pic>
        <p:nvPicPr>
          <p:cNvPr id="4098" name="Picture 2" descr="http://www.pasafarming.org/resource/WegmansBlackLogo.jpg"/>
          <p:cNvPicPr>
            <a:picLocks noChangeAspect="1" noChangeArrowheads="1"/>
          </p:cNvPicPr>
          <p:nvPr/>
        </p:nvPicPr>
        <p:blipFill>
          <a:blip r:embed="rId3" cstate="print"/>
          <a:srcRect/>
          <a:stretch>
            <a:fillRect/>
          </a:stretch>
        </p:blipFill>
        <p:spPr bwMode="auto">
          <a:xfrm>
            <a:off x="5715000" y="4267200"/>
            <a:ext cx="2374899" cy="1999227"/>
          </a:xfrm>
          <a:prstGeom prst="rect">
            <a:avLst/>
          </a:prstGeom>
          <a:noFill/>
        </p:spPr>
      </p:pic>
      <p:sp>
        <p:nvSpPr>
          <p:cNvPr id="2" name="TextBox 1"/>
          <p:cNvSpPr txBox="1"/>
          <p:nvPr/>
        </p:nvSpPr>
        <p:spPr>
          <a:xfrm>
            <a:off x="838200" y="1371600"/>
            <a:ext cx="7239000" cy="2800767"/>
          </a:xfrm>
          <a:prstGeom prst="rect">
            <a:avLst/>
          </a:prstGeom>
          <a:noFill/>
        </p:spPr>
        <p:txBody>
          <a:bodyPr wrap="square" rtlCol="0">
            <a:spAutoFit/>
          </a:bodyPr>
          <a:lstStyle/>
          <a:p>
            <a:pPr algn="ctr"/>
            <a:r>
              <a:rPr lang="en-US" sz="4400" dirty="0" smtClean="0"/>
              <a:t>Overall, people have a greater chance crossing at the Montgomeryville Mall than crossing at Wegmans.</a:t>
            </a:r>
            <a:endParaRPr lang="en-US" sz="4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1143000"/>
          </a:xfrm>
        </p:spPr>
        <p:txBody>
          <a:bodyPr/>
          <a:lstStyle/>
          <a:p>
            <a:r>
              <a:rPr lang="en-US" dirty="0" smtClean="0"/>
              <a:t>Exploratory Data Analysis</a:t>
            </a:r>
            <a:endParaRPr lang="en-US" dirty="0"/>
          </a:p>
        </p:txBody>
      </p:sp>
      <p:sp>
        <p:nvSpPr>
          <p:cNvPr id="7" name="Content Placeholder 6"/>
          <p:cNvSpPr>
            <a:spLocks noGrp="1"/>
          </p:cNvSpPr>
          <p:nvPr>
            <p:ph sz="quarter" idx="2"/>
          </p:nvPr>
        </p:nvSpPr>
        <p:spPr>
          <a:xfrm>
            <a:off x="4270248" y="1905000"/>
            <a:ext cx="3657600" cy="4572000"/>
          </a:xfrm>
        </p:spPr>
        <p:txBody>
          <a:bodyPr>
            <a:normAutofit fontScale="85000" lnSpcReduction="10000"/>
          </a:bodyPr>
          <a:lstStyle/>
          <a:p>
            <a:r>
              <a:rPr lang="en-US" dirty="0" smtClean="0"/>
              <a:t>Looking at the graphs, see that more allowed to cross at mall</a:t>
            </a:r>
          </a:p>
          <a:p>
            <a:r>
              <a:rPr lang="en-US" dirty="0" smtClean="0"/>
              <a:t>Greater difference between the “N” and “Y” at the mall than at the supermarket</a:t>
            </a:r>
          </a:p>
          <a:p>
            <a:r>
              <a:rPr lang="en-US" dirty="0" smtClean="0"/>
              <a:t>The supermarket tends to be busier on a daily basis</a:t>
            </a:r>
          </a:p>
          <a:p>
            <a:r>
              <a:rPr lang="en-US" dirty="0" smtClean="0"/>
              <a:t>Less rushing and craziness at mall</a:t>
            </a:r>
            <a:r>
              <a:rPr lang="en-US" dirty="0"/>
              <a:t> </a:t>
            </a:r>
            <a:r>
              <a:rPr lang="en-US" dirty="0" smtClean="0"/>
              <a:t>due to more parking availabilities</a:t>
            </a:r>
          </a:p>
          <a:p>
            <a:r>
              <a:rPr lang="en-US" dirty="0" smtClean="0"/>
              <a:t>Time of day affects number allowed to cross</a:t>
            </a:r>
          </a:p>
        </p:txBody>
      </p:sp>
      <p:pic>
        <p:nvPicPr>
          <p:cNvPr id="5" name="Content Placeholder 4"/>
          <p:cNvPicPr>
            <a:picLocks noGrp="1"/>
          </p:cNvPicPr>
          <p:nvPr>
            <p:ph sz="quarter" idx="1"/>
          </p:nvPr>
        </p:nvPicPr>
        <p:blipFill>
          <a:blip r:embed="rId2" cstate="print"/>
          <a:srcRect/>
          <a:stretch>
            <a:fillRect/>
          </a:stretch>
        </p:blipFill>
        <p:spPr bwMode="auto">
          <a:xfrm>
            <a:off x="685800" y="1672200"/>
            <a:ext cx="2861400" cy="2290200"/>
          </a:xfrm>
          <a:prstGeom prst="rect">
            <a:avLst/>
          </a:prstGeom>
          <a:noFill/>
          <a:ln w="9525">
            <a:noFill/>
            <a:miter lim="800000"/>
            <a:headEnd/>
            <a:tailEnd/>
          </a:ln>
        </p:spPr>
      </p:pic>
      <p:pic>
        <p:nvPicPr>
          <p:cNvPr id="8" name="Picture 7"/>
          <p:cNvPicPr/>
          <p:nvPr/>
        </p:nvPicPr>
        <p:blipFill>
          <a:blip r:embed="rId3" cstate="print"/>
          <a:srcRect/>
          <a:stretch>
            <a:fillRect/>
          </a:stretch>
        </p:blipFill>
        <p:spPr bwMode="auto">
          <a:xfrm>
            <a:off x="685800" y="4295775"/>
            <a:ext cx="2857500" cy="2333625"/>
          </a:xfrm>
          <a:prstGeom prst="rect">
            <a:avLst/>
          </a:prstGeom>
          <a:noFill/>
          <a:ln w="9525">
            <a:noFill/>
            <a:miter lim="800000"/>
            <a:headEnd/>
            <a:tailEnd/>
          </a:ln>
        </p:spPr>
      </p:pic>
      <p:sp>
        <p:nvSpPr>
          <p:cNvPr id="9" name="TextBox 8"/>
          <p:cNvSpPr txBox="1"/>
          <p:nvPr/>
        </p:nvSpPr>
        <p:spPr>
          <a:xfrm>
            <a:off x="304800" y="1307068"/>
            <a:ext cx="2819400" cy="369332"/>
          </a:xfrm>
          <a:prstGeom prst="rect">
            <a:avLst/>
          </a:prstGeom>
          <a:noFill/>
        </p:spPr>
        <p:txBody>
          <a:bodyPr wrap="square" rtlCol="0">
            <a:spAutoFit/>
          </a:bodyPr>
          <a:lstStyle/>
          <a:p>
            <a:r>
              <a:rPr lang="en-US" dirty="0" smtClean="0"/>
              <a:t>Montgomeryville Mall</a:t>
            </a:r>
            <a:endParaRPr lang="en-US" dirty="0"/>
          </a:p>
        </p:txBody>
      </p:sp>
      <p:sp>
        <p:nvSpPr>
          <p:cNvPr id="10" name="TextBox 9"/>
          <p:cNvSpPr txBox="1"/>
          <p:nvPr/>
        </p:nvSpPr>
        <p:spPr>
          <a:xfrm>
            <a:off x="381000" y="3897868"/>
            <a:ext cx="2819400" cy="369332"/>
          </a:xfrm>
          <a:prstGeom prst="rect">
            <a:avLst/>
          </a:prstGeom>
          <a:noFill/>
        </p:spPr>
        <p:txBody>
          <a:bodyPr wrap="square" rtlCol="0">
            <a:spAutoFit/>
          </a:bodyPr>
          <a:lstStyle/>
          <a:p>
            <a:r>
              <a:rPr lang="en-US" dirty="0" smtClean="0"/>
              <a:t>Wegmans Supermarket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6" name="Picture 6" descr="See full size image">
            <a:hlinkClick r:id="rId2"/>
          </p:cNvPr>
          <p:cNvPicPr>
            <a:picLocks noChangeAspect="1" noChangeArrowheads="1"/>
          </p:cNvPicPr>
          <p:nvPr/>
        </p:nvPicPr>
        <p:blipFill>
          <a:blip r:embed="rId3" cstate="print"/>
          <a:srcRect/>
          <a:stretch>
            <a:fillRect/>
          </a:stretch>
        </p:blipFill>
        <p:spPr bwMode="auto">
          <a:xfrm>
            <a:off x="5181600" y="5181600"/>
            <a:ext cx="381000" cy="314227"/>
          </a:xfrm>
          <a:prstGeom prst="rect">
            <a:avLst/>
          </a:prstGeom>
          <a:noFill/>
        </p:spPr>
      </p:pic>
      <p:pic>
        <p:nvPicPr>
          <p:cNvPr id="10244" name="Picture 4" descr="See full size image">
            <a:hlinkClick r:id="rId2"/>
          </p:cNvPr>
          <p:cNvPicPr>
            <a:picLocks noChangeAspect="1" noChangeArrowheads="1"/>
          </p:cNvPicPr>
          <p:nvPr/>
        </p:nvPicPr>
        <p:blipFill>
          <a:blip r:embed="rId3" cstate="print"/>
          <a:srcRect/>
          <a:stretch>
            <a:fillRect/>
          </a:stretch>
        </p:blipFill>
        <p:spPr bwMode="auto">
          <a:xfrm>
            <a:off x="5334000" y="4724400"/>
            <a:ext cx="369570" cy="304800"/>
          </a:xfrm>
          <a:prstGeom prst="rect">
            <a:avLst/>
          </a:prstGeom>
          <a:noFill/>
        </p:spPr>
      </p:pic>
      <p:pic>
        <p:nvPicPr>
          <p:cNvPr id="10242" name="Picture 2" descr="See full size image">
            <a:hlinkClick r:id="rId2"/>
          </p:cNvPr>
          <p:cNvPicPr>
            <a:picLocks noChangeAspect="1" noChangeArrowheads="1"/>
          </p:cNvPicPr>
          <p:nvPr/>
        </p:nvPicPr>
        <p:blipFill>
          <a:blip r:embed="rId3" cstate="print"/>
          <a:srcRect/>
          <a:stretch>
            <a:fillRect/>
          </a:stretch>
        </p:blipFill>
        <p:spPr bwMode="auto">
          <a:xfrm>
            <a:off x="6477000" y="3505200"/>
            <a:ext cx="381000" cy="314227"/>
          </a:xfrm>
          <a:prstGeom prst="rect">
            <a:avLst/>
          </a:prstGeom>
          <a:noFill/>
        </p:spPr>
      </p:pic>
      <p:sp>
        <p:nvSpPr>
          <p:cNvPr id="2" name="Title 1"/>
          <p:cNvSpPr>
            <a:spLocks noGrp="1"/>
          </p:cNvSpPr>
          <p:nvPr>
            <p:ph type="title"/>
          </p:nvPr>
        </p:nvSpPr>
        <p:spPr/>
        <p:txBody>
          <a:bodyPr/>
          <a:lstStyle/>
          <a:p>
            <a:r>
              <a:rPr lang="en-US" dirty="0" smtClean="0"/>
              <a:t>Assumptions for 2 Proportion Z-Test</a:t>
            </a:r>
            <a:endParaRPr lang="en-US" dirty="0"/>
          </a:p>
        </p:txBody>
      </p:sp>
      <p:sp>
        <p:nvSpPr>
          <p:cNvPr id="5" name="Content Placeholder 2"/>
          <p:cNvSpPr>
            <a:spLocks noGrp="1"/>
          </p:cNvSpPr>
          <p:nvPr>
            <p:ph sz="quarter" idx="1"/>
          </p:nvPr>
        </p:nvSpPr>
        <p:spPr/>
        <p:txBody>
          <a:bodyPr/>
          <a:lstStyle/>
          <a:p>
            <a:pPr algn="ctr">
              <a:buNone/>
            </a:pPr>
            <a:r>
              <a:rPr lang="en-US" b="1" dirty="0" smtClean="0"/>
              <a:t>State</a:t>
            </a:r>
          </a:p>
          <a:p>
            <a:r>
              <a:rPr lang="en-US" dirty="0" smtClean="0"/>
              <a:t>2 Independent SRS</a:t>
            </a:r>
          </a:p>
          <a:p>
            <a:r>
              <a:rPr lang="en-US" dirty="0" err="1" smtClean="0"/>
              <a:t>nmpm</a:t>
            </a:r>
            <a:r>
              <a:rPr lang="en-US" dirty="0" smtClean="0"/>
              <a:t>  </a:t>
            </a:r>
          </a:p>
          <a:p>
            <a:pPr>
              <a:buNone/>
            </a:pPr>
            <a:r>
              <a:rPr lang="en-US" dirty="0" smtClean="0"/>
              <a:t>   nm(1-pm) </a:t>
            </a:r>
          </a:p>
          <a:p>
            <a:pPr>
              <a:buNone/>
            </a:pPr>
            <a:r>
              <a:rPr lang="en-US" dirty="0" smtClean="0"/>
              <a:t>   </a:t>
            </a:r>
            <a:r>
              <a:rPr lang="en-US" dirty="0" err="1" smtClean="0"/>
              <a:t>nfpf</a:t>
            </a:r>
            <a:r>
              <a:rPr lang="en-US" dirty="0" smtClean="0"/>
              <a:t>  </a:t>
            </a:r>
          </a:p>
          <a:p>
            <a:pPr>
              <a:buNone/>
            </a:pPr>
            <a:r>
              <a:rPr lang="en-US" dirty="0" smtClean="0"/>
              <a:t>   </a:t>
            </a:r>
            <a:r>
              <a:rPr lang="en-US" dirty="0" err="1" smtClean="0"/>
              <a:t>nf</a:t>
            </a:r>
            <a:r>
              <a:rPr lang="en-US" dirty="0" smtClean="0"/>
              <a:t>(1-pf)  </a:t>
            </a:r>
          </a:p>
          <a:p>
            <a:r>
              <a:rPr lang="en-US" dirty="0" err="1" smtClean="0"/>
              <a:t>popm</a:t>
            </a:r>
            <a:r>
              <a:rPr lang="en-US" dirty="0" smtClean="0"/>
              <a:t> ≥ 10 * nm</a:t>
            </a:r>
          </a:p>
          <a:p>
            <a:pPr>
              <a:buNone/>
            </a:pPr>
            <a:r>
              <a:rPr lang="en-US" dirty="0" smtClean="0"/>
              <a:t>   </a:t>
            </a:r>
            <a:r>
              <a:rPr lang="en-US" dirty="0" err="1" smtClean="0"/>
              <a:t>popf</a:t>
            </a:r>
            <a:r>
              <a:rPr lang="en-US" dirty="0" smtClean="0"/>
              <a:t> ≥ 10 * </a:t>
            </a:r>
            <a:r>
              <a:rPr lang="en-US" dirty="0" err="1" smtClean="0"/>
              <a:t>nf</a:t>
            </a:r>
            <a:endParaRPr lang="en-US" dirty="0"/>
          </a:p>
        </p:txBody>
      </p:sp>
      <p:sp>
        <p:nvSpPr>
          <p:cNvPr id="6" name="Content Placeholder 3"/>
          <p:cNvSpPr>
            <a:spLocks noGrp="1"/>
          </p:cNvSpPr>
          <p:nvPr>
            <p:ph sz="quarter" idx="2"/>
          </p:nvPr>
        </p:nvSpPr>
        <p:spPr/>
        <p:txBody>
          <a:bodyPr/>
          <a:lstStyle/>
          <a:p>
            <a:pPr algn="ctr">
              <a:buNone/>
            </a:pPr>
            <a:r>
              <a:rPr lang="en-US" b="1" dirty="0" smtClean="0"/>
              <a:t>Check</a:t>
            </a:r>
          </a:p>
          <a:p>
            <a:r>
              <a:rPr lang="en-US" dirty="0" smtClean="0"/>
              <a:t>Systematic random sample (Every 3 cars)</a:t>
            </a:r>
          </a:p>
          <a:p>
            <a:r>
              <a:rPr lang="en-US" dirty="0" smtClean="0"/>
              <a:t>(32)(0.46875)</a:t>
            </a:r>
          </a:p>
          <a:p>
            <a:pPr>
              <a:buNone/>
            </a:pPr>
            <a:r>
              <a:rPr lang="en-US" dirty="0" smtClean="0"/>
              <a:t>	(32)(0.53125)</a:t>
            </a:r>
          </a:p>
          <a:p>
            <a:pPr>
              <a:buNone/>
            </a:pPr>
            <a:r>
              <a:rPr lang="en-US" dirty="0" smtClean="0"/>
              <a:t>	(48)(0.5625)</a:t>
            </a:r>
          </a:p>
          <a:p>
            <a:pPr>
              <a:buNone/>
            </a:pPr>
            <a:r>
              <a:rPr lang="en-US" dirty="0" smtClean="0"/>
              <a:t>	(48)(0.4375)</a:t>
            </a:r>
          </a:p>
          <a:p>
            <a:r>
              <a:rPr lang="en-US" dirty="0" err="1" smtClean="0"/>
              <a:t>popm</a:t>
            </a:r>
            <a:r>
              <a:rPr lang="en-US" dirty="0" smtClean="0"/>
              <a:t>≥ (10)(32)</a:t>
            </a:r>
          </a:p>
          <a:p>
            <a:pPr>
              <a:buNone/>
            </a:pPr>
            <a:r>
              <a:rPr lang="en-US" dirty="0" smtClean="0"/>
              <a:t>	</a:t>
            </a:r>
            <a:r>
              <a:rPr lang="en-US" dirty="0" err="1" smtClean="0"/>
              <a:t>popf</a:t>
            </a:r>
            <a:r>
              <a:rPr lang="en-US" dirty="0" smtClean="0"/>
              <a:t>≥ (10)(48)</a:t>
            </a:r>
          </a:p>
          <a:p>
            <a:endParaRPr lang="en-US" dirty="0"/>
          </a:p>
        </p:txBody>
      </p:sp>
      <p:sp>
        <p:nvSpPr>
          <p:cNvPr id="7" name="TextBox 6"/>
          <p:cNvSpPr txBox="1"/>
          <p:nvPr/>
        </p:nvSpPr>
        <p:spPr>
          <a:xfrm>
            <a:off x="2362200" y="3124200"/>
            <a:ext cx="990600" cy="461665"/>
          </a:xfrm>
          <a:prstGeom prst="rect">
            <a:avLst/>
          </a:prstGeom>
          <a:noFill/>
        </p:spPr>
        <p:txBody>
          <a:bodyPr wrap="square" rtlCol="0">
            <a:spAutoFit/>
          </a:bodyPr>
          <a:lstStyle/>
          <a:p>
            <a:r>
              <a:rPr lang="en-US" sz="2400" b="1" dirty="0" smtClean="0"/>
              <a:t>≥ 10</a:t>
            </a:r>
            <a:endParaRPr lang="en-US" sz="2400" b="1" dirty="0"/>
          </a:p>
        </p:txBody>
      </p:sp>
      <p:sp>
        <p:nvSpPr>
          <p:cNvPr id="8" name="TextBox 7"/>
          <p:cNvSpPr txBox="1"/>
          <p:nvPr/>
        </p:nvSpPr>
        <p:spPr>
          <a:xfrm>
            <a:off x="6477000" y="3429000"/>
            <a:ext cx="990600" cy="461665"/>
          </a:xfrm>
          <a:prstGeom prst="rect">
            <a:avLst/>
          </a:prstGeom>
          <a:noFill/>
        </p:spPr>
        <p:txBody>
          <a:bodyPr wrap="square" rtlCol="0">
            <a:spAutoFit/>
          </a:bodyPr>
          <a:lstStyle/>
          <a:p>
            <a:r>
              <a:rPr lang="en-US" sz="2400" b="1" dirty="0" smtClean="0"/>
              <a:t>≥ 10</a:t>
            </a:r>
            <a:endParaRPr lang="en-US" sz="24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Proportion Z-Test</a:t>
            </a:r>
            <a:endParaRPr lang="en-US" dirty="0"/>
          </a:p>
        </p:txBody>
      </p:sp>
      <p:sp>
        <p:nvSpPr>
          <p:cNvPr id="3" name="Content Placeholder 2"/>
          <p:cNvSpPr>
            <a:spLocks noGrp="1"/>
          </p:cNvSpPr>
          <p:nvPr>
            <p:ph sz="quarter" idx="1"/>
          </p:nvPr>
        </p:nvSpPr>
        <p:spPr>
          <a:xfrm>
            <a:off x="457200" y="1600200"/>
            <a:ext cx="7467600" cy="5029200"/>
          </a:xfrm>
        </p:spPr>
        <p:txBody>
          <a:bodyPr>
            <a:normAutofit fontScale="92500" lnSpcReduction="20000"/>
          </a:bodyPr>
          <a:lstStyle/>
          <a:p>
            <a:r>
              <a:rPr lang="en-US" dirty="0" smtClean="0"/>
              <a:t>Hypothesis:</a:t>
            </a:r>
          </a:p>
          <a:p>
            <a:pPr lvl="1"/>
            <a:r>
              <a:rPr lang="en-US" dirty="0" smtClean="0"/>
              <a:t>Ho: Pm=Pf</a:t>
            </a:r>
          </a:p>
          <a:p>
            <a:pPr lvl="1"/>
            <a:r>
              <a:rPr lang="en-US" dirty="0" smtClean="0"/>
              <a:t>Ha: Pm&lt;Pf</a:t>
            </a:r>
          </a:p>
          <a:p>
            <a:r>
              <a:rPr lang="en-US" dirty="0" smtClean="0"/>
              <a:t>Test Statistic:</a:t>
            </a:r>
          </a:p>
          <a:p>
            <a:endParaRPr lang="en-US" dirty="0" smtClean="0"/>
          </a:p>
          <a:p>
            <a:endParaRPr lang="en-US" dirty="0" smtClean="0"/>
          </a:p>
          <a:p>
            <a:r>
              <a:rPr lang="en-US" dirty="0" smtClean="0"/>
              <a:t>P-Value:</a:t>
            </a:r>
          </a:p>
          <a:p>
            <a:pPr lvl="1"/>
            <a:r>
              <a:rPr lang="en-US" dirty="0" smtClean="0"/>
              <a:t>P(z&lt; -0.8226)= 0.2054 </a:t>
            </a:r>
          </a:p>
          <a:p>
            <a:r>
              <a:rPr lang="en-US" dirty="0" smtClean="0"/>
              <a:t>Conclusion:</a:t>
            </a:r>
          </a:p>
          <a:p>
            <a:pPr lvl="1"/>
            <a:r>
              <a:rPr lang="en-US" dirty="0" smtClean="0"/>
              <a:t>We fail to reject Ho because our p-value is greater than </a:t>
            </a:r>
            <a:r>
              <a:rPr lang="el-GR" dirty="0" smtClean="0"/>
              <a:t>α</a:t>
            </a:r>
            <a:r>
              <a:rPr lang="en-US" dirty="0" smtClean="0"/>
              <a:t>= 0.05.</a:t>
            </a:r>
          </a:p>
          <a:p>
            <a:pPr lvl="1"/>
            <a:r>
              <a:rPr lang="en-US" dirty="0" smtClean="0"/>
              <a:t>We have sufficient evidence that the proportion of female crossers is equal to the proportion of males.</a:t>
            </a:r>
          </a:p>
          <a:p>
            <a:pPr lvl="1">
              <a:buNone/>
            </a:pPr>
            <a:endParaRPr lang="en-US" dirty="0" smtClean="0"/>
          </a:p>
          <a:p>
            <a:pPr lvl="1">
              <a:buNone/>
            </a:pPr>
            <a:r>
              <a:rPr lang="en-US" dirty="0" smtClean="0"/>
              <a:t>		</a:t>
            </a:r>
            <a:endParaRPr lang="en-US" dirty="0"/>
          </a:p>
        </p:txBody>
      </p:sp>
      <p:pic>
        <p:nvPicPr>
          <p:cNvPr id="4" name="Picture 17" descr="3b89201e720c3d06084f28af4f7e3d5e"/>
          <p:cNvPicPr>
            <a:picLocks noChangeAspect="1" noChangeArrowheads="1"/>
          </p:cNvPicPr>
          <p:nvPr/>
        </p:nvPicPr>
        <p:blipFill>
          <a:blip r:embed="rId2" cstate="print"/>
          <a:srcRect/>
          <a:stretch>
            <a:fillRect/>
          </a:stretch>
        </p:blipFill>
        <p:spPr bwMode="auto">
          <a:xfrm>
            <a:off x="1272268" y="2819400"/>
            <a:ext cx="2461532" cy="685800"/>
          </a:xfrm>
          <a:prstGeom prst="rect">
            <a:avLst/>
          </a:prstGeom>
          <a:noFill/>
          <a:ln w="12700">
            <a:noFill/>
            <a:miter lim="800000"/>
            <a:headEnd/>
            <a:tailEnd/>
          </a:ln>
        </p:spPr>
      </p:pic>
      <p:sp>
        <p:nvSpPr>
          <p:cNvPr id="5" name="Right Arrow 4"/>
          <p:cNvSpPr/>
          <p:nvPr/>
        </p:nvSpPr>
        <p:spPr>
          <a:xfrm>
            <a:off x="3962400" y="2971800"/>
            <a:ext cx="7620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953000" y="2971800"/>
            <a:ext cx="1524000" cy="369332"/>
          </a:xfrm>
          <a:prstGeom prst="rect">
            <a:avLst/>
          </a:prstGeom>
          <a:noFill/>
          <a:ln>
            <a:noFill/>
          </a:ln>
        </p:spPr>
        <p:txBody>
          <a:bodyPr wrap="square" rtlCol="0">
            <a:spAutoFit/>
          </a:bodyPr>
          <a:lstStyle/>
          <a:p>
            <a:r>
              <a:rPr lang="en-US" dirty="0" smtClean="0"/>
              <a:t>Z= -0.8226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christopherave.files.wordpress.com/2009/10/beatles_-_abbey_road.jpg"/>
          <p:cNvPicPr>
            <a:picLocks noChangeAspect="1" noChangeArrowheads="1"/>
          </p:cNvPicPr>
          <p:nvPr/>
        </p:nvPicPr>
        <p:blipFill>
          <a:blip r:embed="rId2" cstate="print">
            <a:lum bright="30000" contrast="-40000"/>
          </a:blip>
          <a:srcRect/>
          <a:stretch>
            <a:fillRect/>
          </a:stretch>
        </p:blipFill>
        <p:spPr bwMode="auto">
          <a:xfrm>
            <a:off x="1714500" y="723900"/>
            <a:ext cx="5372100" cy="5372100"/>
          </a:xfrm>
          <a:prstGeom prst="rect">
            <a:avLst/>
          </a:prstGeom>
          <a:noFill/>
        </p:spPr>
      </p:pic>
      <p:sp>
        <p:nvSpPr>
          <p:cNvPr id="2" name="TextBox 1"/>
          <p:cNvSpPr txBox="1"/>
          <p:nvPr/>
        </p:nvSpPr>
        <p:spPr>
          <a:xfrm>
            <a:off x="762000" y="1475125"/>
            <a:ext cx="7315200" cy="3477875"/>
          </a:xfrm>
          <a:prstGeom prst="rect">
            <a:avLst/>
          </a:prstGeom>
          <a:noFill/>
        </p:spPr>
        <p:txBody>
          <a:bodyPr wrap="square" rtlCol="0">
            <a:spAutoFit/>
          </a:bodyPr>
          <a:lstStyle/>
          <a:p>
            <a:pPr algn="ctr"/>
            <a:r>
              <a:rPr lang="en-US" sz="4400" dirty="0" smtClean="0"/>
              <a:t>Overall, there is no difference between the proportion of males and females allowed to cross the crosswalk.</a:t>
            </a:r>
            <a:endParaRPr lang="en-US" sz="4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r>
              <a:rPr lang="en-US" dirty="0" smtClean="0"/>
              <a:t>Exploratory data Analysis</a:t>
            </a:r>
            <a:endParaRPr lang="en-US" dirty="0"/>
          </a:p>
        </p:txBody>
      </p:sp>
      <p:sp>
        <p:nvSpPr>
          <p:cNvPr id="5" name="Content Placeholder 4"/>
          <p:cNvSpPr>
            <a:spLocks noGrp="1"/>
          </p:cNvSpPr>
          <p:nvPr>
            <p:ph sz="quarter" idx="2"/>
          </p:nvPr>
        </p:nvSpPr>
        <p:spPr/>
        <p:txBody>
          <a:bodyPr>
            <a:normAutofit fontScale="92500" lnSpcReduction="20000"/>
          </a:bodyPr>
          <a:lstStyle/>
          <a:p>
            <a:r>
              <a:rPr lang="en-US" dirty="0" smtClean="0"/>
              <a:t>Both locations looks as more females allowed to cross</a:t>
            </a:r>
          </a:p>
          <a:p>
            <a:r>
              <a:rPr lang="en-US" dirty="0" smtClean="0"/>
              <a:t>Proportions between females and males on both graphs are similar</a:t>
            </a:r>
          </a:p>
          <a:p>
            <a:r>
              <a:rPr lang="en-US" dirty="0" smtClean="0"/>
              <a:t>Thought in general more females would be able to cross</a:t>
            </a:r>
          </a:p>
          <a:p>
            <a:r>
              <a:rPr lang="en-US" dirty="0" smtClean="0"/>
              <a:t>Ability not really affected by gender</a:t>
            </a:r>
            <a:endParaRPr lang="en-US" dirty="0"/>
          </a:p>
          <a:p>
            <a:r>
              <a:rPr lang="en-US" dirty="0" smtClean="0"/>
              <a:t>Could depend on amount of people in general in the parking lot</a:t>
            </a:r>
          </a:p>
        </p:txBody>
      </p:sp>
      <p:pic>
        <p:nvPicPr>
          <p:cNvPr id="6" name="Content Placeholder 5"/>
          <p:cNvPicPr>
            <a:picLocks noGrp="1"/>
          </p:cNvPicPr>
          <p:nvPr>
            <p:ph sz="quarter" idx="1"/>
          </p:nvPr>
        </p:nvPicPr>
        <p:blipFill>
          <a:blip r:embed="rId2" cstate="print"/>
          <a:srcRect/>
          <a:stretch>
            <a:fillRect/>
          </a:stretch>
        </p:blipFill>
        <p:spPr bwMode="auto">
          <a:xfrm>
            <a:off x="457200" y="1676400"/>
            <a:ext cx="3183300" cy="2214000"/>
          </a:xfrm>
          <a:prstGeom prst="rect">
            <a:avLst/>
          </a:prstGeom>
          <a:noFill/>
          <a:ln w="9525">
            <a:noFill/>
            <a:miter lim="800000"/>
            <a:headEnd/>
            <a:tailEnd/>
          </a:ln>
        </p:spPr>
      </p:pic>
      <p:sp>
        <p:nvSpPr>
          <p:cNvPr id="7" name="TextBox 6"/>
          <p:cNvSpPr txBox="1"/>
          <p:nvPr/>
        </p:nvSpPr>
        <p:spPr>
          <a:xfrm>
            <a:off x="304800" y="1219200"/>
            <a:ext cx="2819400" cy="369332"/>
          </a:xfrm>
          <a:prstGeom prst="rect">
            <a:avLst/>
          </a:prstGeom>
          <a:noFill/>
        </p:spPr>
        <p:txBody>
          <a:bodyPr wrap="square" rtlCol="0">
            <a:spAutoFit/>
          </a:bodyPr>
          <a:lstStyle/>
          <a:p>
            <a:r>
              <a:rPr lang="en-US" dirty="0" smtClean="0"/>
              <a:t>Montgomeryville Mall</a:t>
            </a:r>
            <a:endParaRPr lang="en-US" dirty="0"/>
          </a:p>
        </p:txBody>
      </p:sp>
      <p:pic>
        <p:nvPicPr>
          <p:cNvPr id="8" name="Picture 7"/>
          <p:cNvPicPr/>
          <p:nvPr/>
        </p:nvPicPr>
        <p:blipFill>
          <a:blip r:embed="rId2" cstate="print"/>
          <a:srcRect/>
          <a:stretch>
            <a:fillRect/>
          </a:stretch>
        </p:blipFill>
        <p:spPr bwMode="auto">
          <a:xfrm>
            <a:off x="723900" y="4267200"/>
            <a:ext cx="3009900" cy="2362200"/>
          </a:xfrm>
          <a:prstGeom prst="rect">
            <a:avLst/>
          </a:prstGeom>
          <a:noFill/>
          <a:ln w="9525">
            <a:noFill/>
            <a:miter lim="800000"/>
            <a:headEnd/>
            <a:tailEnd/>
          </a:ln>
        </p:spPr>
      </p:pic>
      <p:sp>
        <p:nvSpPr>
          <p:cNvPr id="9" name="TextBox 8"/>
          <p:cNvSpPr txBox="1"/>
          <p:nvPr/>
        </p:nvSpPr>
        <p:spPr>
          <a:xfrm>
            <a:off x="381000" y="3886200"/>
            <a:ext cx="2819400" cy="369332"/>
          </a:xfrm>
          <a:prstGeom prst="rect">
            <a:avLst/>
          </a:prstGeom>
          <a:noFill/>
        </p:spPr>
        <p:txBody>
          <a:bodyPr wrap="square" rtlCol="0">
            <a:spAutoFit/>
          </a:bodyPr>
          <a:lstStyle/>
          <a:p>
            <a:r>
              <a:rPr lang="en-US" dirty="0" smtClean="0"/>
              <a:t>Wegmans Supermarket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See full size image">
            <a:hlinkClick r:id="rId2"/>
          </p:cNvPr>
          <p:cNvPicPr>
            <a:picLocks noChangeAspect="1" noChangeArrowheads="1"/>
          </p:cNvPicPr>
          <p:nvPr/>
        </p:nvPicPr>
        <p:blipFill>
          <a:blip r:embed="rId3" cstate="print"/>
          <a:srcRect/>
          <a:stretch>
            <a:fillRect/>
          </a:stretch>
        </p:blipFill>
        <p:spPr bwMode="auto">
          <a:xfrm>
            <a:off x="4989489" y="2981181"/>
            <a:ext cx="280116" cy="231023"/>
          </a:xfrm>
          <a:prstGeom prst="rect">
            <a:avLst/>
          </a:prstGeom>
          <a:noFill/>
        </p:spPr>
      </p:pic>
      <p:sp>
        <p:nvSpPr>
          <p:cNvPr id="2" name="Title 1"/>
          <p:cNvSpPr>
            <a:spLocks noGrp="1"/>
          </p:cNvSpPr>
          <p:nvPr>
            <p:ph type="title"/>
          </p:nvPr>
        </p:nvSpPr>
        <p:spPr/>
        <p:txBody>
          <a:bodyPr/>
          <a:lstStyle/>
          <a:p>
            <a:r>
              <a:rPr lang="en-US" dirty="0" smtClean="0"/>
              <a:t>Assumptions for Chi-Squared Test</a:t>
            </a:r>
            <a:endParaRPr lang="en-US" dirty="0"/>
          </a:p>
        </p:txBody>
      </p:sp>
      <p:sp>
        <p:nvSpPr>
          <p:cNvPr id="3" name="Content Placeholder 2"/>
          <p:cNvSpPr>
            <a:spLocks noGrp="1"/>
          </p:cNvSpPr>
          <p:nvPr>
            <p:ph sz="quarter" idx="1"/>
          </p:nvPr>
        </p:nvSpPr>
        <p:spPr/>
        <p:txBody>
          <a:bodyPr/>
          <a:lstStyle/>
          <a:p>
            <a:pPr algn="ctr">
              <a:buNone/>
            </a:pPr>
            <a:r>
              <a:rPr lang="en-US" b="1" dirty="0" smtClean="0"/>
              <a:t>State</a:t>
            </a:r>
          </a:p>
          <a:p>
            <a:r>
              <a:rPr lang="en-US" dirty="0" smtClean="0"/>
              <a:t>2 Independent SRS</a:t>
            </a:r>
          </a:p>
          <a:p>
            <a:r>
              <a:rPr lang="en-US" dirty="0" smtClean="0"/>
              <a:t>All expected counts  ≥ 5</a:t>
            </a:r>
            <a:endParaRPr lang="en-US" dirty="0"/>
          </a:p>
        </p:txBody>
      </p:sp>
      <p:sp>
        <p:nvSpPr>
          <p:cNvPr id="4" name="Content Placeholder 3"/>
          <p:cNvSpPr>
            <a:spLocks noGrp="1"/>
          </p:cNvSpPr>
          <p:nvPr>
            <p:ph sz="quarter" idx="2"/>
          </p:nvPr>
        </p:nvSpPr>
        <p:spPr/>
        <p:txBody>
          <a:bodyPr/>
          <a:lstStyle/>
          <a:p>
            <a:pPr algn="ctr">
              <a:buNone/>
            </a:pPr>
            <a:r>
              <a:rPr lang="en-US" b="1" dirty="0" smtClean="0"/>
              <a:t>Check</a:t>
            </a:r>
          </a:p>
          <a:p>
            <a:r>
              <a:rPr lang="en-US" dirty="0" smtClean="0"/>
              <a:t>Systematic Random Sample (Every 3 cars)</a:t>
            </a:r>
          </a:p>
          <a:p>
            <a:r>
              <a:rPr lang="en-US" dirty="0" smtClean="0"/>
              <a:t>40 ≥ 5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Chi-Squared Test for Association</a:t>
            </a:r>
            <a:endParaRPr lang="en-US" dirty="0"/>
          </a:p>
        </p:txBody>
      </p:sp>
      <p:sp>
        <p:nvSpPr>
          <p:cNvPr id="3" name="Content Placeholder 2"/>
          <p:cNvSpPr>
            <a:spLocks noGrp="1"/>
          </p:cNvSpPr>
          <p:nvPr>
            <p:ph sz="quarter" idx="1"/>
          </p:nvPr>
        </p:nvSpPr>
        <p:spPr/>
        <p:txBody>
          <a:bodyPr>
            <a:noAutofit/>
          </a:bodyPr>
          <a:lstStyle/>
          <a:p>
            <a:r>
              <a:rPr lang="en-US" sz="1800" dirty="0" smtClean="0"/>
              <a:t>Hypothesis:</a:t>
            </a:r>
          </a:p>
          <a:p>
            <a:pPr lvl="1"/>
            <a:r>
              <a:rPr lang="en-US" sz="1800" dirty="0" smtClean="0"/>
              <a:t>Ho: There is no association between the gender of the crosser and the gender of the driver.</a:t>
            </a:r>
          </a:p>
          <a:p>
            <a:pPr lvl="1"/>
            <a:r>
              <a:rPr lang="en-US" sz="1800" dirty="0" smtClean="0"/>
              <a:t>Ha: There is an association between the gender of the crosser and the gender of the driver.</a:t>
            </a:r>
          </a:p>
          <a:p>
            <a:r>
              <a:rPr lang="en-US" sz="1800" dirty="0" smtClean="0"/>
              <a:t>Test Statistic:</a:t>
            </a:r>
          </a:p>
          <a:p>
            <a:endParaRPr lang="en-US" sz="1800" dirty="0" smtClean="0"/>
          </a:p>
          <a:p>
            <a:endParaRPr lang="en-US" sz="1800" dirty="0" smtClean="0"/>
          </a:p>
          <a:p>
            <a:r>
              <a:rPr lang="en-US" sz="1800" dirty="0" smtClean="0"/>
              <a:t>P-Value:</a:t>
            </a:r>
          </a:p>
          <a:p>
            <a:pPr lvl="1"/>
            <a:r>
              <a:rPr lang="en-US" sz="1800" dirty="0" smtClean="0"/>
              <a:t>P(</a:t>
            </a:r>
            <a:r>
              <a:rPr lang="el-GR" sz="1800" dirty="0" smtClean="0"/>
              <a:t>χ</a:t>
            </a:r>
            <a:r>
              <a:rPr lang="en-US" sz="1800" dirty="0" smtClean="0"/>
              <a:t>2&gt;0.617/</a:t>
            </a:r>
            <a:r>
              <a:rPr lang="en-US" sz="1800" dirty="0" err="1" smtClean="0"/>
              <a:t>df</a:t>
            </a:r>
            <a:r>
              <a:rPr lang="en-US" sz="1800" dirty="0" smtClean="0"/>
              <a:t>=1)= 0.4321</a:t>
            </a:r>
          </a:p>
          <a:p>
            <a:r>
              <a:rPr lang="en-US" sz="1800" dirty="0" smtClean="0"/>
              <a:t>Conclusion:</a:t>
            </a:r>
          </a:p>
          <a:p>
            <a:pPr lvl="1"/>
            <a:r>
              <a:rPr lang="en-US" sz="1800" dirty="0" smtClean="0"/>
              <a:t>We fail to reject Ho because the p-value is greater than </a:t>
            </a:r>
            <a:r>
              <a:rPr lang="el-GR" sz="1800" dirty="0" smtClean="0"/>
              <a:t>α</a:t>
            </a:r>
            <a:r>
              <a:rPr lang="en-US" sz="1800" dirty="0" smtClean="0"/>
              <a:t>=0.05.</a:t>
            </a:r>
          </a:p>
          <a:p>
            <a:pPr lvl="1"/>
            <a:r>
              <a:rPr lang="en-US" sz="1800" dirty="0" smtClean="0"/>
              <a:t>There is no association between gender of the crosser and gender of the driver</a:t>
            </a:r>
          </a:p>
          <a:p>
            <a:pPr lvl="1"/>
            <a:endParaRPr lang="en-US" sz="1800" dirty="0" smtClean="0"/>
          </a:p>
          <a:p>
            <a:pPr lvl="1"/>
            <a:endParaRPr lang="en-US" sz="1800" dirty="0" smtClean="0"/>
          </a:p>
          <a:p>
            <a:pPr>
              <a:buNone/>
            </a:pPr>
            <a:r>
              <a:rPr lang="en-US" sz="1800" dirty="0" smtClean="0"/>
              <a:t>		</a:t>
            </a:r>
          </a:p>
          <a:p>
            <a:pPr lvl="1"/>
            <a:endParaRPr lang="en-US" sz="1800" dirty="0"/>
          </a:p>
        </p:txBody>
      </p:sp>
      <p:grpSp>
        <p:nvGrpSpPr>
          <p:cNvPr id="4" name="Group 17"/>
          <p:cNvGrpSpPr>
            <a:grpSpLocks/>
          </p:cNvGrpSpPr>
          <p:nvPr/>
        </p:nvGrpSpPr>
        <p:grpSpPr bwMode="auto">
          <a:xfrm>
            <a:off x="1143000" y="3429000"/>
            <a:ext cx="2895600" cy="838200"/>
            <a:chOff x="1440" y="1536"/>
            <a:chExt cx="1296" cy="384"/>
          </a:xfrm>
        </p:grpSpPr>
        <p:sp>
          <p:nvSpPr>
            <p:cNvPr id="5" name="Rectangle 16"/>
            <p:cNvSpPr>
              <a:spLocks noChangeArrowheads="1"/>
            </p:cNvSpPr>
            <p:nvPr/>
          </p:nvSpPr>
          <p:spPr bwMode="auto">
            <a:xfrm>
              <a:off x="1584" y="1536"/>
              <a:ext cx="1008" cy="384"/>
            </a:xfrm>
            <a:prstGeom prst="rect">
              <a:avLst/>
            </a:prstGeom>
            <a:solidFill>
              <a:schemeClr val="bg1"/>
            </a:solidFill>
            <a:ln w="9525">
              <a:noFill/>
              <a:miter lim="800000"/>
              <a:headEnd/>
              <a:tailEnd/>
            </a:ln>
            <a:effectLst/>
          </p:spPr>
          <p:txBody>
            <a:bodyPr wrap="none" anchor="ctr"/>
            <a:lstStyle/>
            <a:p>
              <a:endParaRPr lang="en-US"/>
            </a:p>
          </p:txBody>
        </p:sp>
        <p:pic>
          <p:nvPicPr>
            <p:cNvPr id="6" name="Picture 15" descr="ChiSq"/>
            <p:cNvPicPr>
              <a:picLocks noChangeAspect="1" noChangeArrowheads="1"/>
            </p:cNvPicPr>
            <p:nvPr/>
          </p:nvPicPr>
          <p:blipFill>
            <a:blip r:embed="rId2" cstate="print"/>
            <a:srcRect/>
            <a:stretch>
              <a:fillRect/>
            </a:stretch>
          </p:blipFill>
          <p:spPr bwMode="auto">
            <a:xfrm>
              <a:off x="1440" y="1584"/>
              <a:ext cx="1296" cy="258"/>
            </a:xfrm>
            <a:prstGeom prst="rect">
              <a:avLst/>
            </a:prstGeom>
            <a:noFill/>
            <a:ln>
              <a:noFill/>
            </a:ln>
          </p:spPr>
        </p:pic>
      </p:grpSp>
      <p:sp>
        <p:nvSpPr>
          <p:cNvPr id="7" name="Right Arrow 6"/>
          <p:cNvSpPr/>
          <p:nvPr/>
        </p:nvSpPr>
        <p:spPr>
          <a:xfrm>
            <a:off x="3886200" y="3733800"/>
            <a:ext cx="6858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876800" y="3657600"/>
            <a:ext cx="1295400" cy="369332"/>
          </a:xfrm>
          <a:prstGeom prst="rect">
            <a:avLst/>
          </a:prstGeom>
          <a:noFill/>
          <a:ln>
            <a:noFill/>
          </a:ln>
        </p:spPr>
        <p:txBody>
          <a:bodyPr wrap="square" rtlCol="0">
            <a:spAutoFit/>
          </a:bodyPr>
          <a:lstStyle/>
          <a:p>
            <a:r>
              <a:rPr lang="el-GR" dirty="0" smtClean="0"/>
              <a:t>Χ</a:t>
            </a:r>
            <a:r>
              <a:rPr lang="en-US" dirty="0" smtClean="0"/>
              <a:t>2= 0.617</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istockphoto.com/file_thumbview_approve/3193522/2/istockphoto_3193522-cartoon-car.jpg"/>
          <p:cNvPicPr>
            <a:picLocks noChangeAspect="1" noChangeArrowheads="1"/>
          </p:cNvPicPr>
          <p:nvPr/>
        </p:nvPicPr>
        <p:blipFill>
          <a:blip r:embed="rId2" cstate="print"/>
          <a:srcRect/>
          <a:stretch>
            <a:fillRect/>
          </a:stretch>
        </p:blipFill>
        <p:spPr bwMode="auto">
          <a:xfrm>
            <a:off x="2743200" y="4457700"/>
            <a:ext cx="3200400" cy="2400300"/>
          </a:xfrm>
          <a:prstGeom prst="rect">
            <a:avLst/>
          </a:prstGeom>
          <a:noFill/>
        </p:spPr>
      </p:pic>
      <p:sp>
        <p:nvSpPr>
          <p:cNvPr id="2" name="TextBox 1"/>
          <p:cNvSpPr txBox="1"/>
          <p:nvPr/>
        </p:nvSpPr>
        <p:spPr>
          <a:xfrm>
            <a:off x="762000" y="1551325"/>
            <a:ext cx="7391400" cy="2800767"/>
          </a:xfrm>
          <a:prstGeom prst="rect">
            <a:avLst/>
          </a:prstGeom>
          <a:noFill/>
        </p:spPr>
        <p:txBody>
          <a:bodyPr wrap="square" rtlCol="0">
            <a:spAutoFit/>
          </a:bodyPr>
          <a:lstStyle/>
          <a:p>
            <a:pPr algn="ctr"/>
            <a:r>
              <a:rPr lang="en-US" sz="4400" dirty="0" smtClean="0"/>
              <a:t>Overall, the gender of the driver does not influence  the ability of the crosser to cross the crosswalk.</a:t>
            </a:r>
            <a:endParaRPr lang="en-US"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familyfuncartoons.com/images/free-kids-coloring-pages-99.jpg"/>
          <p:cNvPicPr>
            <a:picLocks noChangeAspect="1" noChangeArrowheads="1"/>
          </p:cNvPicPr>
          <p:nvPr/>
        </p:nvPicPr>
        <p:blipFill>
          <a:blip r:embed="rId2" cstate="print"/>
          <a:srcRect/>
          <a:stretch>
            <a:fillRect/>
          </a:stretch>
        </p:blipFill>
        <p:spPr bwMode="auto">
          <a:xfrm>
            <a:off x="3352800" y="4968430"/>
            <a:ext cx="1447800" cy="1813370"/>
          </a:xfrm>
          <a:prstGeom prst="rect">
            <a:avLst/>
          </a:prstGeom>
          <a:noFill/>
        </p:spPr>
      </p:pic>
      <p:sp>
        <p:nvSpPr>
          <p:cNvPr id="2" name="Title 1"/>
          <p:cNvSpPr>
            <a:spLocks noGrp="1"/>
          </p:cNvSpPr>
          <p:nvPr>
            <p:ph type="title"/>
          </p:nvPr>
        </p:nvSpPr>
        <p:spPr/>
        <p:txBody>
          <a:bodyPr/>
          <a:lstStyle/>
          <a:p>
            <a:r>
              <a:rPr lang="en-US" dirty="0" smtClean="0"/>
              <a:t>Background Information</a:t>
            </a:r>
            <a:endParaRPr lang="en-US" dirty="0"/>
          </a:p>
        </p:txBody>
      </p:sp>
      <p:sp>
        <p:nvSpPr>
          <p:cNvPr id="3" name="Content Placeholder 2"/>
          <p:cNvSpPr>
            <a:spLocks noGrp="1"/>
          </p:cNvSpPr>
          <p:nvPr>
            <p:ph sz="quarter" idx="1"/>
          </p:nvPr>
        </p:nvSpPr>
        <p:spPr/>
        <p:txBody>
          <a:bodyPr/>
          <a:lstStyle/>
          <a:p>
            <a:r>
              <a:rPr lang="en-US" dirty="0" smtClean="0"/>
              <a:t>First crosswalk signal created in 1868 in London</a:t>
            </a:r>
          </a:p>
          <a:p>
            <a:pPr lvl="1"/>
            <a:r>
              <a:rPr lang="en-US" dirty="0" smtClean="0"/>
              <a:t>However removed after a few months</a:t>
            </a:r>
          </a:p>
          <a:p>
            <a:r>
              <a:rPr lang="en-US" dirty="0" smtClean="0"/>
              <a:t>Pedestrian crossing came 50 years later</a:t>
            </a:r>
          </a:p>
          <a:p>
            <a:r>
              <a:rPr lang="en-US" dirty="0" smtClean="0"/>
              <a:t>Installed where vulnerable road users regularly cross</a:t>
            </a:r>
          </a:p>
          <a:p>
            <a:r>
              <a:rPr lang="en-US" dirty="0" smtClean="0"/>
              <a:t>Audible signals for the blind at crosswalks</a:t>
            </a:r>
          </a:p>
          <a:p>
            <a:r>
              <a:rPr lang="en-US" dirty="0" smtClean="0"/>
              <a:t>Called “Zebra Crossing”</a:t>
            </a:r>
          </a:p>
          <a:p>
            <a:pPr lvl="1"/>
            <a:r>
              <a:rPr lang="en-US" dirty="0" smtClean="0"/>
              <a:t>Referring to alternate black and white stripes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Exploratory Data Analysis</a:t>
            </a:r>
            <a:endParaRPr lang="en-US" dirty="0"/>
          </a:p>
        </p:txBody>
      </p:sp>
      <p:sp>
        <p:nvSpPr>
          <p:cNvPr id="5" name="Content Placeholder 4"/>
          <p:cNvSpPr>
            <a:spLocks noGrp="1"/>
          </p:cNvSpPr>
          <p:nvPr>
            <p:ph sz="quarter" idx="2"/>
          </p:nvPr>
        </p:nvSpPr>
        <p:spPr/>
        <p:txBody>
          <a:bodyPr>
            <a:normAutofit fontScale="92500" lnSpcReduction="20000"/>
          </a:bodyPr>
          <a:lstStyle/>
          <a:p>
            <a:r>
              <a:rPr lang="en-US" dirty="0" smtClean="0"/>
              <a:t>Chart shows percentage of:</a:t>
            </a:r>
          </a:p>
          <a:p>
            <a:pPr lvl="1"/>
            <a:r>
              <a:rPr lang="en-US" dirty="0" smtClean="0"/>
              <a:t>Males allowing males to cross (orange)</a:t>
            </a:r>
          </a:p>
          <a:p>
            <a:pPr lvl="1"/>
            <a:r>
              <a:rPr lang="en-US" dirty="0" smtClean="0"/>
              <a:t>Males allowing females to cross (blue)</a:t>
            </a:r>
          </a:p>
          <a:p>
            <a:pPr lvl="1"/>
            <a:r>
              <a:rPr lang="en-US" dirty="0" smtClean="0"/>
              <a:t>Females allowing males to cross (red)</a:t>
            </a:r>
          </a:p>
          <a:p>
            <a:pPr lvl="1"/>
            <a:r>
              <a:rPr lang="en-US" dirty="0" smtClean="0"/>
              <a:t>Females allowing females to cross (yellow)</a:t>
            </a:r>
          </a:p>
          <a:p>
            <a:r>
              <a:rPr lang="en-US" dirty="0" smtClean="0"/>
              <a:t>Predicted more male drivers would allow females to cross (largest %) </a:t>
            </a:r>
          </a:p>
          <a:p>
            <a:r>
              <a:rPr lang="en-US" dirty="0" smtClean="0"/>
              <a:t>Males were most generous</a:t>
            </a:r>
          </a:p>
          <a:p>
            <a:pPr>
              <a:buNone/>
            </a:pPr>
            <a:endParaRPr lang="en-US" dirty="0"/>
          </a:p>
        </p:txBody>
      </p:sp>
      <p:graphicFrame>
        <p:nvGraphicFramePr>
          <p:cNvPr id="6" name="Content Placeholder 5"/>
          <p:cNvGraphicFramePr>
            <a:graphicFrameLocks noGrp="1"/>
          </p:cNvGraphicFramePr>
          <p:nvPr>
            <p:ph sz="quarter" idx="1"/>
          </p:nvPr>
        </p:nvGraphicFramePr>
        <p:xfrm>
          <a:off x="457200" y="1600200"/>
          <a:ext cx="36576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principalspage.com/theblog/wp-content/uploads/2009/09/policeman-cartoon.png"/>
          <p:cNvPicPr>
            <a:picLocks noChangeAspect="1" noChangeArrowheads="1"/>
          </p:cNvPicPr>
          <p:nvPr/>
        </p:nvPicPr>
        <p:blipFill>
          <a:blip r:embed="rId2" cstate="print"/>
          <a:srcRect/>
          <a:stretch>
            <a:fillRect/>
          </a:stretch>
        </p:blipFill>
        <p:spPr bwMode="auto">
          <a:xfrm>
            <a:off x="4114800" y="4107834"/>
            <a:ext cx="2667000" cy="2445366"/>
          </a:xfrm>
          <a:prstGeom prst="rect">
            <a:avLst/>
          </a:prstGeom>
          <a:noFill/>
        </p:spPr>
      </p:pic>
      <p:sp>
        <p:nvSpPr>
          <p:cNvPr id="2" name="Title 1"/>
          <p:cNvSpPr>
            <a:spLocks noGrp="1"/>
          </p:cNvSpPr>
          <p:nvPr>
            <p:ph type="title"/>
          </p:nvPr>
        </p:nvSpPr>
        <p:spPr/>
        <p:txBody>
          <a:bodyPr/>
          <a:lstStyle/>
          <a:p>
            <a:r>
              <a:rPr lang="en-US" dirty="0" smtClean="0"/>
              <a:t>Application</a:t>
            </a:r>
            <a:endParaRPr lang="en-US" dirty="0"/>
          </a:p>
        </p:txBody>
      </p:sp>
      <p:sp>
        <p:nvSpPr>
          <p:cNvPr id="3" name="Content Placeholder 2"/>
          <p:cNvSpPr>
            <a:spLocks noGrp="1"/>
          </p:cNvSpPr>
          <p:nvPr>
            <p:ph sz="quarter" idx="1"/>
          </p:nvPr>
        </p:nvSpPr>
        <p:spPr>
          <a:xfrm>
            <a:off x="457200" y="2060448"/>
            <a:ext cx="7467600" cy="3197352"/>
          </a:xfrm>
        </p:spPr>
        <p:txBody>
          <a:bodyPr/>
          <a:lstStyle/>
          <a:p>
            <a:r>
              <a:rPr lang="en-US" dirty="0" smtClean="0"/>
              <a:t>Affects the population because people need to be aware of who is crossing at the different crosswalks</a:t>
            </a:r>
          </a:p>
          <a:p>
            <a:r>
              <a:rPr lang="en-US" dirty="0" smtClean="0"/>
              <a:t>Although people are generally respectful of pedestrian laws and the crosswalk, others need to become more aware</a:t>
            </a:r>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Conclusion</a:t>
            </a:r>
            <a:endParaRPr lang="en-US" dirty="0"/>
          </a:p>
        </p:txBody>
      </p:sp>
      <p:sp>
        <p:nvSpPr>
          <p:cNvPr id="3" name="Content Placeholder 2"/>
          <p:cNvSpPr>
            <a:spLocks noGrp="1"/>
          </p:cNvSpPr>
          <p:nvPr>
            <p:ph sz="quarter" idx="1"/>
          </p:nvPr>
        </p:nvSpPr>
        <p:spPr/>
        <p:txBody>
          <a:bodyPr/>
          <a:lstStyle/>
          <a:p>
            <a:r>
              <a:rPr lang="en-US" dirty="0" smtClean="0"/>
              <a:t>In general, drivers are pretty polite</a:t>
            </a:r>
          </a:p>
          <a:p>
            <a:r>
              <a:rPr lang="en-US" dirty="0" smtClean="0"/>
              <a:t>Majority obey the pedestrian laws</a:t>
            </a:r>
          </a:p>
          <a:p>
            <a:r>
              <a:rPr lang="en-US" dirty="0" smtClean="0"/>
              <a:t>Gender does not affect any part of pedestrian crossing</a:t>
            </a:r>
          </a:p>
          <a:p>
            <a:r>
              <a:rPr lang="en-US" dirty="0" smtClean="0"/>
              <a:t>More females allowed both females and males to cross</a:t>
            </a:r>
          </a:p>
          <a:p>
            <a:r>
              <a:rPr lang="en-US" dirty="0" smtClean="0"/>
              <a:t>Found that less were allowed to cross in late afternoon/early evening</a:t>
            </a:r>
          </a:p>
          <a:p>
            <a:r>
              <a:rPr lang="en-US" dirty="0" smtClean="0"/>
              <a:t>Eagerness and mood of driver could affect their willingness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and Error</a:t>
            </a:r>
            <a:endParaRPr lang="en-US" dirty="0"/>
          </a:p>
        </p:txBody>
      </p:sp>
      <p:sp>
        <p:nvSpPr>
          <p:cNvPr id="3" name="Content Placeholder 2"/>
          <p:cNvSpPr>
            <a:spLocks noGrp="1"/>
          </p:cNvSpPr>
          <p:nvPr>
            <p:ph sz="quarter" idx="1"/>
          </p:nvPr>
        </p:nvSpPr>
        <p:spPr/>
        <p:txBody>
          <a:bodyPr/>
          <a:lstStyle/>
          <a:p>
            <a:r>
              <a:rPr lang="en-US" dirty="0" smtClean="0"/>
              <a:t>Time of Day</a:t>
            </a:r>
          </a:p>
          <a:p>
            <a:pPr lvl="1"/>
            <a:r>
              <a:rPr lang="en-US" dirty="0" smtClean="0"/>
              <a:t>More or less people out</a:t>
            </a:r>
          </a:p>
          <a:p>
            <a:pPr lvl="2"/>
            <a:r>
              <a:rPr lang="en-US" dirty="0" smtClean="0"/>
              <a:t>Early Afternoon (kids in school/parents home)</a:t>
            </a:r>
          </a:p>
          <a:p>
            <a:pPr lvl="2"/>
            <a:r>
              <a:rPr lang="en-US" dirty="0" smtClean="0"/>
              <a:t>Rush hour</a:t>
            </a:r>
          </a:p>
          <a:p>
            <a:pPr lvl="2"/>
            <a:r>
              <a:rPr lang="en-US" dirty="0" smtClean="0"/>
              <a:t>Dinner time</a:t>
            </a:r>
          </a:p>
          <a:p>
            <a:r>
              <a:rPr lang="en-US" dirty="0" smtClean="0"/>
              <a:t>Location</a:t>
            </a:r>
          </a:p>
          <a:p>
            <a:pPr lvl="1"/>
            <a:r>
              <a:rPr lang="en-US" dirty="0" smtClean="0"/>
              <a:t>Mall more relaxed </a:t>
            </a:r>
          </a:p>
          <a:p>
            <a:pPr lvl="1"/>
            <a:r>
              <a:rPr lang="en-US" dirty="0" smtClean="0"/>
              <a:t>Grocery store in rush to get home because food is in car</a:t>
            </a:r>
          </a:p>
          <a:p>
            <a:pPr>
              <a:buNone/>
            </a:pP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chool.discoveryeducation.com/clipart/images/thinkingcapwhoa.gif"/>
          <p:cNvPicPr>
            <a:picLocks noChangeAspect="1" noChangeArrowheads="1"/>
          </p:cNvPicPr>
          <p:nvPr/>
        </p:nvPicPr>
        <p:blipFill>
          <a:blip r:embed="rId2" cstate="print"/>
          <a:srcRect r="3540"/>
          <a:stretch>
            <a:fillRect/>
          </a:stretch>
        </p:blipFill>
        <p:spPr bwMode="auto">
          <a:xfrm>
            <a:off x="4876800" y="0"/>
            <a:ext cx="2286000" cy="2792593"/>
          </a:xfrm>
          <a:prstGeom prst="rect">
            <a:avLst/>
          </a:prstGeom>
          <a:noFill/>
        </p:spPr>
      </p:pic>
      <p:sp>
        <p:nvSpPr>
          <p:cNvPr id="2" name="Title 1"/>
          <p:cNvSpPr>
            <a:spLocks noGrp="1"/>
          </p:cNvSpPr>
          <p:nvPr>
            <p:ph type="title"/>
          </p:nvPr>
        </p:nvSpPr>
        <p:spPr/>
        <p:txBody>
          <a:bodyPr/>
          <a:lstStyle/>
          <a:p>
            <a:r>
              <a:rPr lang="en-US" dirty="0" smtClean="0"/>
              <a:t>Personal Opinions</a:t>
            </a:r>
            <a:endParaRPr lang="en-US" dirty="0"/>
          </a:p>
        </p:txBody>
      </p:sp>
      <p:sp>
        <p:nvSpPr>
          <p:cNvPr id="3" name="Content Placeholder 2"/>
          <p:cNvSpPr>
            <a:spLocks noGrp="1"/>
          </p:cNvSpPr>
          <p:nvPr>
            <p:ph sz="quarter" idx="1"/>
          </p:nvPr>
        </p:nvSpPr>
        <p:spPr>
          <a:xfrm>
            <a:off x="457200" y="2517648"/>
            <a:ext cx="7467600" cy="3654552"/>
          </a:xfrm>
        </p:spPr>
        <p:txBody>
          <a:bodyPr/>
          <a:lstStyle/>
          <a:p>
            <a:r>
              <a:rPr lang="en-US" dirty="0" smtClean="0"/>
              <a:t>Assumed the Wegmans parking lot would be busier</a:t>
            </a:r>
          </a:p>
          <a:p>
            <a:pPr lvl="1"/>
            <a:r>
              <a:rPr lang="en-US" dirty="0" smtClean="0"/>
              <a:t>So, less pedestrians allowed to cross</a:t>
            </a:r>
          </a:p>
          <a:p>
            <a:r>
              <a:rPr lang="en-US" dirty="0" smtClean="0"/>
              <a:t>Surprised that more females were not allowed to cross</a:t>
            </a:r>
          </a:p>
          <a:p>
            <a:pPr lvl="1"/>
            <a:r>
              <a:rPr lang="en-US" dirty="0" smtClean="0"/>
              <a:t>Amount of males and females were the same</a:t>
            </a:r>
          </a:p>
          <a:p>
            <a:r>
              <a:rPr lang="en-US" dirty="0" smtClean="0"/>
              <a:t>Interesting that gender did not matter at all</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sz="quarter" idx="1"/>
          </p:nvPr>
        </p:nvSpPr>
        <p:spPr/>
        <p:txBody>
          <a:bodyPr/>
          <a:lstStyle/>
          <a:p>
            <a:r>
              <a:rPr lang="en-US" dirty="0" smtClean="0"/>
              <a:t>PennDot</a:t>
            </a:r>
          </a:p>
          <a:p>
            <a:pPr lvl="1"/>
            <a:r>
              <a:rPr lang="en-US" dirty="0" smtClean="0">
                <a:hlinkClick r:id="rId2"/>
              </a:rPr>
              <a:t>http://www.dot.state.pa.us/Pedestrian/web/laws.htm</a:t>
            </a:r>
            <a:endParaRPr lang="en-US" dirty="0" smtClean="0"/>
          </a:p>
          <a:p>
            <a:endParaRPr lang="en-US" smtClean="0"/>
          </a:p>
          <a:p>
            <a:r>
              <a:rPr lang="en-US" smtClean="0"/>
              <a:t>Light </a:t>
            </a:r>
            <a:r>
              <a:rPr lang="en-US" dirty="0" smtClean="0"/>
              <a:t>Guard</a:t>
            </a:r>
          </a:p>
          <a:p>
            <a:pPr lvl="1"/>
            <a:r>
              <a:rPr lang="en-US" dirty="0" smtClean="0">
                <a:hlinkClick r:id="rId3"/>
              </a:rPr>
              <a:t>http://www.lightguardsystems.com/companyHistory.shtml</a:t>
            </a:r>
            <a:r>
              <a:rPr lang="en-US" dirty="0"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Driver/Pedestrian Laws</a:t>
            </a:r>
            <a:endParaRPr lang="en-US" dirty="0"/>
          </a:p>
        </p:txBody>
      </p:sp>
      <p:sp>
        <p:nvSpPr>
          <p:cNvPr id="3" name="Content Placeholder 2"/>
          <p:cNvSpPr>
            <a:spLocks noGrp="1"/>
          </p:cNvSpPr>
          <p:nvPr>
            <p:ph sz="quarter" idx="1"/>
          </p:nvPr>
        </p:nvSpPr>
        <p:spPr/>
        <p:txBody>
          <a:bodyPr>
            <a:normAutofit fontScale="92500" lnSpcReduction="20000"/>
          </a:bodyPr>
          <a:lstStyle/>
          <a:p>
            <a:r>
              <a:rPr lang="en-US" b="1" dirty="0" smtClean="0"/>
              <a:t>Section 3542. Right-of-way of pedestrians in crosswalks.</a:t>
            </a:r>
            <a:r>
              <a:rPr lang="en-US" dirty="0" smtClean="0"/>
              <a:t/>
            </a:r>
            <a:br>
              <a:rPr lang="en-US" dirty="0" smtClean="0"/>
            </a:br>
            <a:r>
              <a:rPr lang="en-US" b="1" dirty="0" smtClean="0"/>
              <a:t>      (a) General rule.</a:t>
            </a:r>
            <a:r>
              <a:rPr lang="en-US" dirty="0" smtClean="0"/>
              <a:t>—When traffic-control signals are not in place or not in operation, the driver of a vehicle shall yield the right-of-way to a pedestrian crossing the roadway within any marked crosswalk or within any unmarked crosswalk at an intersection.</a:t>
            </a:r>
          </a:p>
          <a:p>
            <a:pPr>
              <a:buNone/>
            </a:pPr>
            <a:r>
              <a:rPr lang="en-US" b="1" dirty="0" smtClean="0"/>
              <a:t>         (b) Exercise of care by pedestrian</a:t>
            </a:r>
            <a:r>
              <a:rPr lang="en-US" dirty="0" smtClean="0"/>
              <a:t>.—No pedestrian shall suddenly leave a curb or other place of safety and walk or run into the path of a vehicle which is so close as to constitute a hazard.</a:t>
            </a:r>
          </a:p>
          <a:p>
            <a:pPr>
              <a:buNone/>
            </a:pPr>
            <a:r>
              <a:rPr lang="en-US" b="1" dirty="0" smtClean="0"/>
              <a:t>         (c) Limitation on vehicles passing.</a:t>
            </a:r>
            <a:r>
              <a:rPr lang="en-US" dirty="0" smtClean="0"/>
              <a:t>—Whenever any vehicle is stopped at any crosswalk at an intersection or at any marked crosswalk to permit a pedestrian to cross the roadway, the driver of any other vehicle approaching from the rear shall not overtake and pass the stopped vehicle.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Driver/Pedestrian Laws (Cont.)</a:t>
            </a:r>
            <a:endParaRPr lang="en-US" dirty="0"/>
          </a:p>
        </p:txBody>
      </p:sp>
      <p:sp>
        <p:nvSpPr>
          <p:cNvPr id="3" name="Content Placeholder 2"/>
          <p:cNvSpPr>
            <a:spLocks noGrp="1"/>
          </p:cNvSpPr>
          <p:nvPr>
            <p:ph sz="quarter" idx="1"/>
          </p:nvPr>
        </p:nvSpPr>
        <p:spPr>
          <a:xfrm>
            <a:off x="457200" y="1676400"/>
            <a:ext cx="7467600" cy="4648200"/>
          </a:xfrm>
        </p:spPr>
        <p:txBody>
          <a:bodyPr>
            <a:normAutofit fontScale="70000" lnSpcReduction="20000"/>
          </a:bodyPr>
          <a:lstStyle/>
          <a:p>
            <a:pPr>
              <a:buFont typeface="Courier New" pitchFamily="49" charset="0"/>
              <a:buChar char="o"/>
            </a:pPr>
            <a:r>
              <a:rPr lang="en-US" b="1" dirty="0" smtClean="0"/>
              <a:t>Section 3543. Pedestrians crossing at other than crosswalks.</a:t>
            </a:r>
            <a:r>
              <a:rPr lang="en-US" dirty="0" smtClean="0"/>
              <a:t/>
            </a:r>
            <a:br>
              <a:rPr lang="en-US" dirty="0" smtClean="0"/>
            </a:br>
            <a:r>
              <a:rPr lang="en-US" b="1" dirty="0" smtClean="0"/>
              <a:t>      (a) General rule.</a:t>
            </a:r>
            <a:r>
              <a:rPr lang="en-US" dirty="0" smtClean="0"/>
              <a:t>—Every pedestrian crossing a roadway at any point other than within a crosswalk at an intersection or any marked crosswalk shall yield the right-of-way to all vehicles upon the roadway.</a:t>
            </a:r>
          </a:p>
          <a:p>
            <a:pPr>
              <a:buNone/>
            </a:pPr>
            <a:r>
              <a:rPr lang="en-US" b="1" dirty="0" smtClean="0"/>
              <a:t>          (b) At pedestrian tunnel or overhead crossing.</a:t>
            </a:r>
            <a:r>
              <a:rPr lang="en-US" dirty="0" smtClean="0"/>
              <a:t>—Any pedestrian crossing a roadway at a point where a pedestrian tunnel or overhead pedestrian crossing has been provided shall yield the right-of-way to all vehicles upon the roadway.</a:t>
            </a:r>
          </a:p>
          <a:p>
            <a:pPr>
              <a:buNone/>
            </a:pPr>
            <a:r>
              <a:rPr lang="en-US" b="1" dirty="0" smtClean="0"/>
              <a:t>	     (c) Between controlled intersections in urban district.</a:t>
            </a:r>
            <a:r>
              <a:rPr lang="en-US" dirty="0" smtClean="0"/>
              <a:t>—Between adjacent intersections in urban districts at which traffic-control signals are in operation pedestrians shall not cross at any place except in a marked crosswalk.</a:t>
            </a:r>
          </a:p>
          <a:p>
            <a:pPr>
              <a:buNone/>
            </a:pPr>
            <a:r>
              <a:rPr lang="en-US" b="1" dirty="0" smtClean="0"/>
              <a:t>	     (d) Crossing intersection diagonally.</a:t>
            </a:r>
            <a:r>
              <a:rPr lang="en-US" dirty="0" smtClean="0"/>
              <a:t>—No pedestrian shall cross a roadway intersection diagonally unless authorized by official traffic-control devices or at the discretion of a police officer or other appropriately attired person authorized to direct, control or regulate traffic. When authorized to cross diagonally, pedestrians shall cross only in accordance with the signal pertaining to the crossing movements.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health.utah.gov/vipp/images/Pedestrian%20Crossing%20Sign_original.jpg"/>
          <p:cNvPicPr>
            <a:picLocks noChangeAspect="1" noChangeArrowheads="1"/>
          </p:cNvPicPr>
          <p:nvPr/>
        </p:nvPicPr>
        <p:blipFill>
          <a:blip r:embed="rId2" cstate="print"/>
          <a:srcRect/>
          <a:stretch>
            <a:fillRect/>
          </a:stretch>
        </p:blipFill>
        <p:spPr bwMode="auto">
          <a:xfrm>
            <a:off x="2590800" y="3525982"/>
            <a:ext cx="3200400" cy="3179618"/>
          </a:xfrm>
          <a:prstGeom prst="rect">
            <a:avLst/>
          </a:prstGeom>
          <a:noFill/>
        </p:spPr>
      </p:pic>
      <p:sp>
        <p:nvSpPr>
          <p:cNvPr id="2" name="Title 1"/>
          <p:cNvSpPr>
            <a:spLocks noGrp="1"/>
          </p:cNvSpPr>
          <p:nvPr>
            <p:ph type="title"/>
          </p:nvPr>
        </p:nvSpPr>
        <p:spPr/>
        <p:txBody>
          <a:bodyPr/>
          <a:lstStyle/>
          <a:p>
            <a:r>
              <a:rPr lang="en-US" dirty="0" smtClean="0"/>
              <a:t>Driver/Pedestrian Laws (Conc.) </a:t>
            </a:r>
            <a:endParaRPr lang="en-US" dirty="0"/>
          </a:p>
        </p:txBody>
      </p:sp>
      <p:sp>
        <p:nvSpPr>
          <p:cNvPr id="3" name="Content Placeholder 2"/>
          <p:cNvSpPr>
            <a:spLocks noGrp="1"/>
          </p:cNvSpPr>
          <p:nvPr>
            <p:ph sz="quarter" idx="1"/>
          </p:nvPr>
        </p:nvSpPr>
        <p:spPr/>
        <p:txBody>
          <a:bodyPr/>
          <a:lstStyle/>
          <a:p>
            <a:r>
              <a:rPr lang="en-US" b="1" dirty="0" smtClean="0"/>
              <a:t>Section 3552. Penalty for violation of subchapter.</a:t>
            </a:r>
            <a:r>
              <a:rPr lang="en-US" dirty="0" smtClean="0"/>
              <a:t/>
            </a:r>
            <a:br>
              <a:rPr lang="en-US" dirty="0" smtClean="0"/>
            </a:br>
            <a:r>
              <a:rPr lang="en-US" dirty="0" smtClean="0"/>
              <a:t>Any pedestrian violating any provision of this subchapter is guilty of a summary offense and shall, upon conviction, be sentenced to pay a fine of $5.</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a:t>
            </a:r>
            <a:endParaRPr lang="en-US" dirty="0"/>
          </a:p>
        </p:txBody>
      </p:sp>
      <p:sp>
        <p:nvSpPr>
          <p:cNvPr id="3" name="Content Placeholder 2"/>
          <p:cNvSpPr>
            <a:spLocks noGrp="1"/>
          </p:cNvSpPr>
          <p:nvPr>
            <p:ph sz="quarter" idx="1"/>
          </p:nvPr>
        </p:nvSpPr>
        <p:spPr>
          <a:xfrm>
            <a:off x="457200" y="1600200"/>
            <a:ext cx="7696200" cy="4873752"/>
          </a:xfrm>
        </p:spPr>
        <p:txBody>
          <a:bodyPr>
            <a:normAutofit/>
          </a:bodyPr>
          <a:lstStyle/>
          <a:p>
            <a:r>
              <a:rPr lang="en-US" sz="2800" dirty="0" smtClean="0"/>
              <a:t>Determine crosswalk behavior</a:t>
            </a:r>
          </a:p>
          <a:p>
            <a:pPr lvl="1"/>
            <a:r>
              <a:rPr lang="en-US" sz="2800" dirty="0" smtClean="0"/>
              <a:t>In both the mall and supermarket parking lots</a:t>
            </a:r>
          </a:p>
          <a:p>
            <a:r>
              <a:rPr lang="en-US" sz="2800" dirty="0" smtClean="0"/>
              <a:t>Determine if gender has a difference in ability to cross</a:t>
            </a:r>
          </a:p>
          <a:p>
            <a:pPr lvl="1"/>
            <a:r>
              <a:rPr lang="en-US" sz="2800" dirty="0" smtClean="0"/>
              <a:t>More males or more females can cross</a:t>
            </a:r>
          </a:p>
          <a:p>
            <a:r>
              <a:rPr lang="en-US" sz="2800" dirty="0" smtClean="0"/>
              <a:t>Observe if gender of driver influences the same/opposite gender’s ability to cross</a:t>
            </a:r>
          </a:p>
          <a:p>
            <a:pPr lvl="1"/>
            <a:r>
              <a:rPr lang="en-US" sz="2500" dirty="0" smtClean="0"/>
              <a:t>Male drivers allow more females to cross,  female drivers allow more males to cross, etc.</a:t>
            </a:r>
          </a:p>
          <a:p>
            <a:pPr lvl="1"/>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sz="quarter" idx="1"/>
          </p:nvPr>
        </p:nvSpPr>
        <p:spPr/>
        <p:txBody>
          <a:bodyPr>
            <a:normAutofit lnSpcReduction="10000"/>
          </a:bodyPr>
          <a:lstStyle/>
          <a:p>
            <a:r>
              <a:rPr lang="en-US" sz="2800" dirty="0" smtClean="0"/>
              <a:t>Crosswalks at Montgomeryville Mall &amp; Wegmans Supermarket</a:t>
            </a:r>
          </a:p>
          <a:p>
            <a:pPr lvl="1"/>
            <a:r>
              <a:rPr lang="en-US" sz="2500" dirty="0" smtClean="0"/>
              <a:t>40 trials at mall and 40 trials at supermarket</a:t>
            </a:r>
          </a:p>
          <a:p>
            <a:r>
              <a:rPr lang="en-US" sz="2800" dirty="0" smtClean="0"/>
              <a:t>We (Liz, Jason, and Kiera) represented the crossers</a:t>
            </a:r>
          </a:p>
          <a:p>
            <a:r>
              <a:rPr lang="en-US" sz="2800" dirty="0" smtClean="0"/>
              <a:t>Every 3</a:t>
            </a:r>
            <a:r>
              <a:rPr lang="en-US" sz="2800" baseline="30000" dirty="0" smtClean="0"/>
              <a:t>rd</a:t>
            </a:r>
            <a:r>
              <a:rPr lang="en-US" sz="2800" dirty="0" smtClean="0"/>
              <a:t> car, one of us attempted to cross the crosswalk</a:t>
            </a:r>
          </a:p>
          <a:p>
            <a:r>
              <a:rPr lang="en-US" sz="2800" dirty="0" smtClean="0"/>
              <a:t>Performed in the morning (9-11 a.m.), afternoon (3-5 p.m.), and evening (6-8 p.m.)</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We Used</a:t>
            </a:r>
            <a:endParaRPr lang="en-US" dirty="0"/>
          </a:p>
        </p:txBody>
      </p:sp>
      <p:sp>
        <p:nvSpPr>
          <p:cNvPr id="3" name="Content Placeholder 2"/>
          <p:cNvSpPr>
            <a:spLocks noGrp="1"/>
          </p:cNvSpPr>
          <p:nvPr>
            <p:ph sz="quarter" idx="1"/>
          </p:nvPr>
        </p:nvSpPr>
        <p:spPr/>
        <p:txBody>
          <a:bodyPr>
            <a:normAutofit/>
          </a:bodyPr>
          <a:lstStyle/>
          <a:p>
            <a:r>
              <a:rPr lang="en-US" sz="2800" dirty="0" smtClean="0"/>
              <a:t>Two Proportion Z-Test</a:t>
            </a:r>
          </a:p>
          <a:p>
            <a:pPr lvl="1"/>
            <a:r>
              <a:rPr lang="en-US" sz="2800" dirty="0" smtClean="0"/>
              <a:t>Comparing location (mall or supermarket)</a:t>
            </a:r>
          </a:p>
          <a:p>
            <a:r>
              <a:rPr lang="en-US" sz="2800" dirty="0" smtClean="0"/>
              <a:t>Two Proportion Z-Test</a:t>
            </a:r>
          </a:p>
          <a:p>
            <a:pPr lvl="1"/>
            <a:r>
              <a:rPr lang="en-US" sz="2800" dirty="0" smtClean="0"/>
              <a:t>Comparing gender’s ability to cross (male/female)</a:t>
            </a:r>
          </a:p>
          <a:p>
            <a:r>
              <a:rPr lang="en-US" sz="2800" dirty="0" smtClean="0"/>
              <a:t>Chi-Squared Test for Association</a:t>
            </a:r>
          </a:p>
          <a:p>
            <a:pPr lvl="1"/>
            <a:r>
              <a:rPr lang="en-US" sz="2800" dirty="0" smtClean="0"/>
              <a:t>Comparing gender of driver to gender of crosser</a:t>
            </a: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6" descr="See full size image">
            <a:hlinkClick r:id="rId2"/>
          </p:cNvPr>
          <p:cNvPicPr>
            <a:picLocks noChangeAspect="1" noChangeArrowheads="1"/>
          </p:cNvPicPr>
          <p:nvPr/>
        </p:nvPicPr>
        <p:blipFill>
          <a:blip r:embed="rId3" cstate="print"/>
          <a:srcRect/>
          <a:stretch>
            <a:fillRect/>
          </a:stretch>
        </p:blipFill>
        <p:spPr bwMode="auto">
          <a:xfrm>
            <a:off x="6324600" y="3581400"/>
            <a:ext cx="381000" cy="314227"/>
          </a:xfrm>
          <a:prstGeom prst="rect">
            <a:avLst/>
          </a:prstGeom>
          <a:noFill/>
        </p:spPr>
      </p:pic>
      <p:pic>
        <p:nvPicPr>
          <p:cNvPr id="8" name="Picture 6" descr="See full size image">
            <a:hlinkClick r:id="rId2"/>
          </p:cNvPr>
          <p:cNvPicPr>
            <a:picLocks noChangeAspect="1" noChangeArrowheads="1"/>
          </p:cNvPicPr>
          <p:nvPr/>
        </p:nvPicPr>
        <p:blipFill>
          <a:blip r:embed="rId3" cstate="print"/>
          <a:srcRect/>
          <a:stretch>
            <a:fillRect/>
          </a:stretch>
        </p:blipFill>
        <p:spPr bwMode="auto">
          <a:xfrm>
            <a:off x="5334000" y="4724400"/>
            <a:ext cx="381000" cy="314227"/>
          </a:xfrm>
          <a:prstGeom prst="rect">
            <a:avLst/>
          </a:prstGeom>
          <a:noFill/>
        </p:spPr>
      </p:pic>
      <p:pic>
        <p:nvPicPr>
          <p:cNvPr id="7" name="Picture 6" descr="See full size image">
            <a:hlinkClick r:id="rId2"/>
          </p:cNvPr>
          <p:cNvPicPr>
            <a:picLocks noChangeAspect="1" noChangeArrowheads="1"/>
          </p:cNvPicPr>
          <p:nvPr/>
        </p:nvPicPr>
        <p:blipFill>
          <a:blip r:embed="rId3" cstate="print"/>
          <a:srcRect/>
          <a:stretch>
            <a:fillRect/>
          </a:stretch>
        </p:blipFill>
        <p:spPr bwMode="auto">
          <a:xfrm>
            <a:off x="5181600" y="5181600"/>
            <a:ext cx="381000" cy="314227"/>
          </a:xfrm>
          <a:prstGeom prst="rect">
            <a:avLst/>
          </a:prstGeom>
          <a:noFill/>
        </p:spPr>
      </p:pic>
      <p:sp>
        <p:nvSpPr>
          <p:cNvPr id="2" name="Title 1"/>
          <p:cNvSpPr>
            <a:spLocks noGrp="1"/>
          </p:cNvSpPr>
          <p:nvPr>
            <p:ph type="title"/>
          </p:nvPr>
        </p:nvSpPr>
        <p:spPr/>
        <p:txBody>
          <a:bodyPr/>
          <a:lstStyle/>
          <a:p>
            <a:r>
              <a:rPr lang="en-US" dirty="0" smtClean="0"/>
              <a:t>Assumptions for 2 Proportion Z-Test</a:t>
            </a:r>
            <a:endParaRPr lang="en-US" dirty="0"/>
          </a:p>
        </p:txBody>
      </p:sp>
      <p:sp>
        <p:nvSpPr>
          <p:cNvPr id="3" name="Content Placeholder 2"/>
          <p:cNvSpPr>
            <a:spLocks noGrp="1"/>
          </p:cNvSpPr>
          <p:nvPr>
            <p:ph sz="quarter" idx="1"/>
          </p:nvPr>
        </p:nvSpPr>
        <p:spPr/>
        <p:txBody>
          <a:bodyPr>
            <a:normAutofit/>
          </a:bodyPr>
          <a:lstStyle/>
          <a:p>
            <a:pPr algn="ctr">
              <a:buNone/>
            </a:pPr>
            <a:r>
              <a:rPr lang="en-US" b="1" dirty="0" smtClean="0"/>
              <a:t>State</a:t>
            </a:r>
          </a:p>
          <a:p>
            <a:r>
              <a:rPr lang="en-US" dirty="0" smtClean="0"/>
              <a:t>2 Independent SRS</a:t>
            </a:r>
          </a:p>
          <a:p>
            <a:r>
              <a:rPr lang="en-US" dirty="0" err="1" smtClean="0"/>
              <a:t>nmpm</a:t>
            </a:r>
            <a:r>
              <a:rPr lang="en-US" dirty="0" smtClean="0"/>
              <a:t> </a:t>
            </a:r>
          </a:p>
          <a:p>
            <a:pPr>
              <a:buNone/>
            </a:pPr>
            <a:r>
              <a:rPr lang="en-US" dirty="0" smtClean="0"/>
              <a:t>   nm(1-pm) </a:t>
            </a:r>
          </a:p>
          <a:p>
            <a:pPr>
              <a:buNone/>
            </a:pPr>
            <a:r>
              <a:rPr lang="en-US" dirty="0" smtClean="0"/>
              <a:t>   </a:t>
            </a:r>
            <a:r>
              <a:rPr lang="en-US" dirty="0" err="1" smtClean="0"/>
              <a:t>nsps</a:t>
            </a:r>
            <a:r>
              <a:rPr lang="en-US" dirty="0" smtClean="0"/>
              <a:t> </a:t>
            </a:r>
          </a:p>
          <a:p>
            <a:pPr>
              <a:buNone/>
            </a:pPr>
            <a:r>
              <a:rPr lang="en-US" dirty="0" smtClean="0"/>
              <a:t>   ns(1-ps) </a:t>
            </a:r>
          </a:p>
          <a:p>
            <a:r>
              <a:rPr lang="en-US" dirty="0" err="1" smtClean="0"/>
              <a:t>popm</a:t>
            </a:r>
            <a:r>
              <a:rPr lang="en-US" dirty="0" smtClean="0"/>
              <a:t> ≥ 10 * nm</a:t>
            </a:r>
          </a:p>
          <a:p>
            <a:pPr>
              <a:buNone/>
            </a:pPr>
            <a:r>
              <a:rPr lang="en-US" dirty="0" smtClean="0"/>
              <a:t>   pops ≥ 10 * ns</a:t>
            </a:r>
            <a:endParaRPr lang="en-US" dirty="0"/>
          </a:p>
        </p:txBody>
      </p:sp>
      <p:sp>
        <p:nvSpPr>
          <p:cNvPr id="4" name="Content Placeholder 3"/>
          <p:cNvSpPr>
            <a:spLocks noGrp="1"/>
          </p:cNvSpPr>
          <p:nvPr>
            <p:ph sz="quarter" idx="2"/>
          </p:nvPr>
        </p:nvSpPr>
        <p:spPr/>
        <p:txBody>
          <a:bodyPr>
            <a:normAutofit/>
          </a:bodyPr>
          <a:lstStyle/>
          <a:p>
            <a:pPr algn="ctr">
              <a:buNone/>
            </a:pPr>
            <a:r>
              <a:rPr lang="en-US" b="1" dirty="0" smtClean="0"/>
              <a:t>Check</a:t>
            </a:r>
          </a:p>
          <a:p>
            <a:r>
              <a:rPr lang="en-US" dirty="0" smtClean="0"/>
              <a:t>Systematic random sample (Every 3 cars)</a:t>
            </a:r>
          </a:p>
          <a:p>
            <a:r>
              <a:rPr lang="en-US" dirty="0" smtClean="0"/>
              <a:t>(40)(0.625)</a:t>
            </a:r>
          </a:p>
          <a:p>
            <a:pPr>
              <a:buNone/>
            </a:pPr>
            <a:r>
              <a:rPr lang="en-US" dirty="0" smtClean="0"/>
              <a:t>	(40)(0.375)</a:t>
            </a:r>
          </a:p>
          <a:p>
            <a:pPr>
              <a:buNone/>
            </a:pPr>
            <a:r>
              <a:rPr lang="en-US" dirty="0" smtClean="0"/>
              <a:t>	(40)(0.425)</a:t>
            </a:r>
          </a:p>
          <a:p>
            <a:pPr>
              <a:buNone/>
            </a:pPr>
            <a:r>
              <a:rPr lang="en-US" dirty="0" smtClean="0"/>
              <a:t>	(40)(0.575)</a:t>
            </a:r>
          </a:p>
          <a:p>
            <a:r>
              <a:rPr lang="en-US" dirty="0" err="1" smtClean="0"/>
              <a:t>popm</a:t>
            </a:r>
            <a:r>
              <a:rPr lang="en-US" dirty="0" smtClean="0"/>
              <a:t>≥ (10)(40)</a:t>
            </a:r>
          </a:p>
          <a:p>
            <a:pPr>
              <a:buNone/>
            </a:pPr>
            <a:r>
              <a:rPr lang="en-US" dirty="0" smtClean="0"/>
              <a:t>	pops≥ (10)(40)</a:t>
            </a:r>
          </a:p>
          <a:p>
            <a:endParaRPr lang="en-US" dirty="0" smtClean="0"/>
          </a:p>
          <a:p>
            <a:pPr>
              <a:buNone/>
            </a:pPr>
            <a:endParaRPr lang="en-US" dirty="0" smtClean="0"/>
          </a:p>
          <a:p>
            <a:pPr>
              <a:buNone/>
            </a:pPr>
            <a:endParaRPr lang="en-US" dirty="0" smtClean="0"/>
          </a:p>
          <a:p>
            <a:endParaRPr lang="en-US" dirty="0" smtClean="0"/>
          </a:p>
          <a:p>
            <a:endParaRPr lang="en-US" dirty="0"/>
          </a:p>
        </p:txBody>
      </p:sp>
      <p:sp>
        <p:nvSpPr>
          <p:cNvPr id="5" name="TextBox 4"/>
          <p:cNvSpPr txBox="1"/>
          <p:nvPr/>
        </p:nvSpPr>
        <p:spPr>
          <a:xfrm>
            <a:off x="6400800" y="3505200"/>
            <a:ext cx="990600" cy="461665"/>
          </a:xfrm>
          <a:prstGeom prst="rect">
            <a:avLst/>
          </a:prstGeom>
          <a:noFill/>
        </p:spPr>
        <p:txBody>
          <a:bodyPr wrap="square" rtlCol="0">
            <a:spAutoFit/>
          </a:bodyPr>
          <a:lstStyle/>
          <a:p>
            <a:r>
              <a:rPr lang="en-US" sz="2400" b="1" dirty="0" smtClean="0"/>
              <a:t>≥ 10</a:t>
            </a:r>
            <a:endParaRPr lang="en-US" sz="2400" b="1" dirty="0"/>
          </a:p>
        </p:txBody>
      </p:sp>
      <p:sp>
        <p:nvSpPr>
          <p:cNvPr id="6" name="TextBox 5"/>
          <p:cNvSpPr txBox="1"/>
          <p:nvPr/>
        </p:nvSpPr>
        <p:spPr>
          <a:xfrm>
            <a:off x="2209800" y="3124200"/>
            <a:ext cx="990600" cy="461665"/>
          </a:xfrm>
          <a:prstGeom prst="rect">
            <a:avLst/>
          </a:prstGeom>
          <a:noFill/>
        </p:spPr>
        <p:txBody>
          <a:bodyPr wrap="square" rtlCol="0">
            <a:spAutoFit/>
          </a:bodyPr>
          <a:lstStyle/>
          <a:p>
            <a:r>
              <a:rPr lang="en-US" sz="2400" b="1" dirty="0" smtClean="0"/>
              <a:t>≥ 10</a:t>
            </a:r>
            <a:endParaRPr lang="en-US" sz="24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267</TotalTime>
  <Words>1000</Words>
  <Application>Microsoft Office PowerPoint</Application>
  <PresentationFormat>On-screen Show (4:3)</PresentationFormat>
  <Paragraphs>196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Oriel</vt:lpstr>
      <vt:lpstr>Observational Study: Pedestrians Right of Way</vt:lpstr>
      <vt:lpstr>Background Information</vt:lpstr>
      <vt:lpstr>Driver/Pedestrian Laws</vt:lpstr>
      <vt:lpstr>Driver/Pedestrian Laws (Cont.)</vt:lpstr>
      <vt:lpstr>Driver/Pedestrian Laws (Conc.) </vt:lpstr>
      <vt:lpstr>Topic</vt:lpstr>
      <vt:lpstr>Data Collection</vt:lpstr>
      <vt:lpstr>Tests We Used</vt:lpstr>
      <vt:lpstr>Assumptions for 2 Proportion Z-Test</vt:lpstr>
      <vt:lpstr>2 Proportion Z-Test</vt:lpstr>
      <vt:lpstr>Slide 11</vt:lpstr>
      <vt:lpstr>Exploratory Data Analysis</vt:lpstr>
      <vt:lpstr>Assumptions for 2 Proportion Z-Test</vt:lpstr>
      <vt:lpstr>2 Proportion Z-Test</vt:lpstr>
      <vt:lpstr>Slide 15</vt:lpstr>
      <vt:lpstr>Exploratory data Analysis</vt:lpstr>
      <vt:lpstr>Assumptions for Chi-Squared Test</vt:lpstr>
      <vt:lpstr>Chi-Squared Test for Association</vt:lpstr>
      <vt:lpstr>Slide 19</vt:lpstr>
      <vt:lpstr>Exploratory Data Analysis</vt:lpstr>
      <vt:lpstr>Application</vt:lpstr>
      <vt:lpstr>General Conclusion</vt:lpstr>
      <vt:lpstr>Bias and Error</vt:lpstr>
      <vt:lpstr>Personal Opinions</vt:lpstr>
      <vt:lpstr>Sources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Observational Study: Pedestrians Right of Way</dc:title>
  <dc:creator> </dc:creator>
  <cp:lastModifiedBy> </cp:lastModifiedBy>
  <cp:revision>38</cp:revision>
  <dcterms:created xsi:type="dcterms:W3CDTF">2010-06-04T11:28:58Z</dcterms:created>
  <dcterms:modified xsi:type="dcterms:W3CDTF">2010-06-09T12:40:01Z</dcterms:modified>
</cp:coreProperties>
</file>